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3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6.xml" ContentType="application/vnd.openxmlformats-officedocument.presentationml.notesSlide+xml"/>
  <Override PartName="/ppt/tags/tag119.xml" ContentType="application/vnd.openxmlformats-officedocument.presentationml.tags+xml"/>
  <Override PartName="/ppt/notesSlides/notesSlide17.xml" ContentType="application/vnd.openxmlformats-officedocument.presentationml.notesSlide+xml"/>
  <Override PartName="/ppt/tags/tag120.xml" ContentType="application/vnd.openxmlformats-officedocument.presentationml.tags+xml"/>
  <Override PartName="/ppt/notesSlides/notesSlide18.xml" ContentType="application/vnd.openxmlformats-officedocument.presentationml.notesSlide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1.xml" ContentType="application/vnd.openxmlformats-officedocument.presentationml.notesSlide+xml"/>
  <Override PartName="/ppt/tags/tag137.xml" ContentType="application/vnd.openxmlformats-officedocument.presentationml.tags+xml"/>
  <Override PartName="/ppt/notesSlides/notesSlide22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5.xml" ContentType="application/vnd.openxmlformats-officedocument.presentationml.notesSlide+xml"/>
  <Override PartName="/ppt/tags/tag155.xml" ContentType="application/vnd.openxmlformats-officedocument.presentationml.tags+xml"/>
  <Override PartName="/ppt/notesSlides/notesSlide26.xml" ContentType="application/vnd.openxmlformats-officedocument.presentationml.notesSlide+xml"/>
  <Override PartName="/ppt/tags/tag156.xml" ContentType="application/vnd.openxmlformats-officedocument.presentationml.tags+xml"/>
  <Override PartName="/ppt/notesSlides/notesSlide27.xml" ContentType="application/vnd.openxmlformats-officedocument.presentationml.notesSlide+xml"/>
  <Override PartName="/ppt/tags/tag157.xml" ContentType="application/vnd.openxmlformats-officedocument.presentationml.tags+xml"/>
  <Override PartName="/ppt/notesSlides/notesSlide28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9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30.xml" ContentType="application/vnd.openxmlformats-officedocument.presentationml.notesSlide+xml"/>
  <Override PartName="/ppt/tags/tag167.xml" ContentType="application/vnd.openxmlformats-officedocument.presentationml.tags+xml"/>
  <Override PartName="/ppt/notesSlides/notesSlide31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32.xml" ContentType="application/vnd.openxmlformats-officedocument.presentationml.notesSlide+xml"/>
  <Override PartName="/ppt/tags/tag178.xml" ContentType="application/vnd.openxmlformats-officedocument.presentationml.tags+xml"/>
  <Override PartName="/ppt/notesSlides/notesSlide3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9.xml" ContentType="application/vnd.openxmlformats-officedocument.themeOverr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39.xml" ContentType="application/vnd.openxmlformats-officedocument.presentationml.notesSlide+xml"/>
  <Override PartName="/ppt/tags/tag198.xml" ContentType="application/vnd.openxmlformats-officedocument.presentationml.tags+xml"/>
  <Override PartName="/ppt/notesSlides/notesSlide40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4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2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43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44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4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72" r:id="rId4"/>
    <p:sldId id="285" r:id="rId5"/>
    <p:sldId id="351" r:id="rId6"/>
    <p:sldId id="331" r:id="rId7"/>
    <p:sldId id="326" r:id="rId8"/>
    <p:sldId id="293" r:id="rId9"/>
    <p:sldId id="273" r:id="rId10"/>
    <p:sldId id="275" r:id="rId11"/>
    <p:sldId id="352" r:id="rId12"/>
    <p:sldId id="297" r:id="rId13"/>
    <p:sldId id="353" r:id="rId14"/>
    <p:sldId id="354" r:id="rId15"/>
    <p:sldId id="355" r:id="rId16"/>
    <p:sldId id="356" r:id="rId17"/>
    <p:sldId id="339" r:id="rId18"/>
    <p:sldId id="357" r:id="rId19"/>
    <p:sldId id="358" r:id="rId20"/>
    <p:sldId id="264" r:id="rId21"/>
    <p:sldId id="359" r:id="rId22"/>
    <p:sldId id="327" r:id="rId23"/>
    <p:sldId id="328" r:id="rId24"/>
    <p:sldId id="361" r:id="rId25"/>
    <p:sldId id="283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29" r:id="rId35"/>
    <p:sldId id="370" r:id="rId36"/>
    <p:sldId id="334" r:id="rId37"/>
    <p:sldId id="371" r:id="rId38"/>
    <p:sldId id="372" r:id="rId39"/>
    <p:sldId id="373" r:id="rId40"/>
    <p:sldId id="374" r:id="rId41"/>
    <p:sldId id="265" r:id="rId42"/>
    <p:sldId id="333" r:id="rId43"/>
    <p:sldId id="330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284" r:id="rId55"/>
  </p:sldIdLst>
  <p:sldSz cx="12192000" cy="6858000"/>
  <p:notesSz cx="6858000" cy="9144000"/>
  <p:embeddedFontLst>
    <p:embeddedFont>
      <p:font typeface="Agency FB" panose="020B0503020202020204" pitchFamily="34" charset="0"/>
      <p:regular r:id="rId57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等线" panose="02010600030101010101" pitchFamily="2" charset="-122"/>
      <p:regular r:id="rId63"/>
      <p:bold r:id="rId64"/>
    </p:embeddedFont>
    <p:embeddedFont>
      <p:font typeface="微软雅黑" panose="020B0503020204020204" pitchFamily="34" charset="-122"/>
      <p:regular r:id="rId65"/>
      <p:bold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0">
          <p15:clr>
            <a:srgbClr val="A4A3A4"/>
          </p15:clr>
        </p15:guide>
        <p15:guide id="4" pos="7454">
          <p15:clr>
            <a:srgbClr val="A4A3A4"/>
          </p15:clr>
        </p15:guide>
        <p15:guide id="5" orient="horz" pos="561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017">
          <p15:clr>
            <a:srgbClr val="A4A3A4"/>
          </p15:clr>
        </p15:guide>
        <p15:guide id="8" orient="horz" pos="3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6D0"/>
    <a:srgbClr val="197BC8"/>
    <a:srgbClr val="003867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18" autoAdjust="0"/>
  </p:normalViewPr>
  <p:slideViewPr>
    <p:cSldViewPr snapToGrid="0" showGuides="1">
      <p:cViewPr>
        <p:scale>
          <a:sx n="85" d="100"/>
          <a:sy n="85" d="100"/>
        </p:scale>
        <p:origin x="634" y="48"/>
      </p:cViewPr>
      <p:guideLst>
        <p:guide orient="horz" pos="129"/>
        <p:guide orient="horz" pos="4190"/>
        <p:guide pos="230"/>
        <p:guide pos="7454"/>
        <p:guide orient="horz" pos="561"/>
        <p:guide orient="horz" pos="700"/>
        <p:guide orient="horz" pos="4017"/>
        <p:guide orient="horz"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88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93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1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7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854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11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4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56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11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20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66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133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96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023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5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737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08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01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13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24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766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80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95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502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21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0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34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24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34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47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96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344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3640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2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2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image" Target="../media/image5.jpe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60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image" Target="../media/image5.jpe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7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5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notesSlide" Target="../notesSlides/notesSlide15.xml"/><Relationship Id="rId2" Type="http://schemas.openxmlformats.org/officeDocument/2006/relationships/tags" Target="../tags/tag92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2" Type="http://schemas.openxmlformats.org/officeDocument/2006/relationships/tags" Target="../tags/tag107.xml"/><Relationship Id="rId16" Type="http://schemas.openxmlformats.org/officeDocument/2006/relationships/image" Target="../media/image5.jpe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9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0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image" Target="../media/image5.jpe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notesSlide" Target="../notesSlides/notesSlide21.xml"/><Relationship Id="rId2" Type="http://schemas.openxmlformats.org/officeDocument/2006/relationships/tags" Target="../tags/tag123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7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7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4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146.xml"/><Relationship Id="rId11" Type="http://schemas.openxmlformats.org/officeDocument/2006/relationships/image" Target="../media/image4.jpg"/><Relationship Id="rId5" Type="http://schemas.openxmlformats.org/officeDocument/2006/relationships/tags" Target="../tags/tag145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144.xml"/><Relationship Id="rId9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5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6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7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7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9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8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8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4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4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5.jpeg"/><Relationship Id="rId2" Type="http://schemas.openxmlformats.org/officeDocument/2006/relationships/tags" Target="../tags/tag34.xml"/><Relationship Id="rId16" Type="http://schemas.openxmlformats.org/officeDocument/2006/relationships/notesSlide" Target="../notesSlides/notesSlide9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8334" y="832864"/>
            <a:ext cx="2685351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13800" dirty="0">
                <a:solidFill>
                  <a:srgbClr val="003867"/>
                </a:solidFill>
              </a:rPr>
              <a:t>C++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36274" y="2709666"/>
            <a:ext cx="7803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708" y="3748606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4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  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8779" y="4022730"/>
            <a:ext cx="6432096" cy="5460539"/>
            <a:chOff x="2998779" y="4022730"/>
            <a:chExt cx="6432096" cy="5460539"/>
          </a:xfrm>
        </p:grpSpPr>
        <p:grpSp>
          <p:nvGrpSpPr>
            <p:cNvPr id="44" name="Group 5"/>
            <p:cNvGrpSpPr/>
            <p:nvPr/>
          </p:nvGrpSpPr>
          <p:grpSpPr>
            <a:xfrm>
              <a:off x="3001506" y="4022730"/>
              <a:ext cx="6417587" cy="5460539"/>
              <a:chOff x="2463604" y="3901176"/>
              <a:chExt cx="6417587" cy="5460539"/>
            </a:xfrm>
          </p:grpSpPr>
          <p:sp>
            <p:nvSpPr>
              <p:cNvPr id="47" name="Block Arc 8"/>
              <p:cNvSpPr/>
              <p:nvPr/>
            </p:nvSpPr>
            <p:spPr>
              <a:xfrm>
                <a:off x="2463604" y="4020457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Block Arc 9"/>
              <p:cNvSpPr/>
              <p:nvPr/>
            </p:nvSpPr>
            <p:spPr>
              <a:xfrm flipH="1">
                <a:off x="3539933" y="4015739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9" name="Group 10"/>
              <p:cNvGrpSpPr/>
              <p:nvPr/>
            </p:nvGrpSpPr>
            <p:grpSpPr>
              <a:xfrm>
                <a:off x="4836756" y="3901176"/>
                <a:ext cx="1704025" cy="1160553"/>
                <a:chOff x="4836756" y="3901176"/>
                <a:chExt cx="1704025" cy="1160553"/>
              </a:xfrm>
            </p:grpSpPr>
            <p:grpSp>
              <p:nvGrpSpPr>
                <p:cNvPr id="50" name="Group 11"/>
                <p:cNvGrpSpPr/>
                <p:nvPr/>
              </p:nvGrpSpPr>
              <p:grpSpPr>
                <a:xfrm>
                  <a:off x="5134233" y="4631676"/>
                  <a:ext cx="736392" cy="430053"/>
                  <a:chOff x="5134233" y="4631676"/>
                  <a:chExt cx="736392" cy="430053"/>
                </a:xfrm>
              </p:grpSpPr>
              <p:sp>
                <p:nvSpPr>
                  <p:cNvPr id="58" name="Freeform: Shape 19"/>
                  <p:cNvSpPr/>
                  <p:nvPr/>
                </p:nvSpPr>
                <p:spPr bwMode="auto">
                  <a:xfrm>
                    <a:off x="5428791" y="4643459"/>
                    <a:ext cx="341687" cy="347580"/>
                  </a:xfrm>
                  <a:custGeom>
                    <a:avLst/>
                    <a:gdLst>
                      <a:gd name="T0" fmla="*/ 23 w 24"/>
                      <a:gd name="T1" fmla="*/ 7 h 24"/>
                      <a:gd name="T2" fmla="*/ 24 w 24"/>
                      <a:gd name="T3" fmla="*/ 3 h 24"/>
                      <a:gd name="T4" fmla="*/ 22 w 24"/>
                      <a:gd name="T5" fmla="*/ 1 h 24"/>
                      <a:gd name="T6" fmla="*/ 20 w 24"/>
                      <a:gd name="T7" fmla="*/ 0 h 24"/>
                      <a:gd name="T8" fmla="*/ 16 w 24"/>
                      <a:gd name="T9" fmla="*/ 2 h 24"/>
                      <a:gd name="T10" fmla="*/ 0 w 24"/>
                      <a:gd name="T11" fmla="*/ 22 h 24"/>
                      <a:gd name="T12" fmla="*/ 8 w 24"/>
                      <a:gd name="T13" fmla="*/ 24 h 24"/>
                      <a:gd name="T14" fmla="*/ 8 w 24"/>
                      <a:gd name="T15" fmla="*/ 24 h 24"/>
                      <a:gd name="T16" fmla="*/ 21 w 24"/>
                      <a:gd name="T17" fmla="*/ 9 h 24"/>
                      <a:gd name="T18" fmla="*/ 23 w 24"/>
                      <a:gd name="T19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4">
                        <a:moveTo>
                          <a:pt x="23" y="7"/>
                        </a:moveTo>
                        <a:cubicBezTo>
                          <a:pt x="23" y="6"/>
                          <a:pt x="24" y="5"/>
                          <a:pt x="24" y="3"/>
                        </a:cubicBezTo>
                        <a:cubicBezTo>
                          <a:pt x="23" y="2"/>
                          <a:pt x="23" y="2"/>
                          <a:pt x="22" y="1"/>
                        </a:cubicBezTo>
                        <a:cubicBezTo>
                          <a:pt x="22" y="0"/>
                          <a:pt x="21" y="0"/>
                          <a:pt x="20" y="0"/>
                        </a:cubicBezTo>
                        <a:cubicBezTo>
                          <a:pt x="18" y="0"/>
                          <a:pt x="17" y="1"/>
                          <a:pt x="16" y="2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3" y="23"/>
                          <a:pt x="5" y="23"/>
                          <a:pt x="8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21" y="9"/>
                          <a:pt x="21" y="9"/>
                          <a:pt x="21" y="9"/>
                        </a:cubicBezTo>
                        <a:cubicBezTo>
                          <a:pt x="21" y="8"/>
                          <a:pt x="22" y="7"/>
                          <a:pt x="23" y="7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Freeform: Shape 20"/>
                  <p:cNvSpPr/>
                  <p:nvPr/>
                </p:nvSpPr>
                <p:spPr bwMode="auto">
                  <a:xfrm>
                    <a:off x="5257946" y="4631676"/>
                    <a:ext cx="300447" cy="300451"/>
                  </a:xfrm>
                  <a:custGeom>
                    <a:avLst/>
                    <a:gdLst>
                      <a:gd name="T0" fmla="*/ 21 w 21"/>
                      <a:gd name="T1" fmla="*/ 4 h 21"/>
                      <a:gd name="T2" fmla="*/ 19 w 21"/>
                      <a:gd name="T3" fmla="*/ 1 h 21"/>
                      <a:gd name="T4" fmla="*/ 17 w 21"/>
                      <a:gd name="T5" fmla="*/ 0 h 21"/>
                      <a:gd name="T6" fmla="*/ 13 w 21"/>
                      <a:gd name="T7" fmla="*/ 2 h 21"/>
                      <a:gd name="T8" fmla="*/ 0 w 21"/>
                      <a:gd name="T9" fmla="*/ 18 h 21"/>
                      <a:gd name="T10" fmla="*/ 8 w 21"/>
                      <a:gd name="T11" fmla="*/ 21 h 21"/>
                      <a:gd name="T12" fmla="*/ 20 w 21"/>
                      <a:gd name="T13" fmla="*/ 7 h 21"/>
                      <a:gd name="T14" fmla="*/ 21 w 21"/>
                      <a:gd name="T15" fmla="*/ 4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1" h="21">
                        <a:moveTo>
                          <a:pt x="21" y="4"/>
                        </a:moveTo>
                        <a:cubicBezTo>
                          <a:pt x="21" y="2"/>
                          <a:pt x="20" y="1"/>
                          <a:pt x="19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4" y="1"/>
                          <a:pt x="13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9"/>
                          <a:pt x="5" y="20"/>
                          <a:pt x="8" y="21"/>
                        </a:cubicBezTo>
                        <a:cubicBezTo>
                          <a:pt x="20" y="7"/>
                          <a:pt x="20" y="7"/>
                          <a:pt x="20" y="7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Freeform: Shape 21"/>
                  <p:cNvSpPr/>
                  <p:nvPr/>
                </p:nvSpPr>
                <p:spPr bwMode="auto">
                  <a:xfrm>
                    <a:off x="5599632" y="4790736"/>
                    <a:ext cx="270993" cy="259211"/>
                  </a:xfrm>
                  <a:custGeom>
                    <a:avLst/>
                    <a:gdLst>
                      <a:gd name="T0" fmla="*/ 14 w 19"/>
                      <a:gd name="T1" fmla="*/ 0 h 18"/>
                      <a:gd name="T2" fmla="*/ 13 w 19"/>
                      <a:gd name="T3" fmla="*/ 0 h 18"/>
                      <a:gd name="T4" fmla="*/ 0 w 19"/>
                      <a:gd name="T5" fmla="*/ 16 h 18"/>
                      <a:gd name="T6" fmla="*/ 9 w 19"/>
                      <a:gd name="T7" fmla="*/ 18 h 18"/>
                      <a:gd name="T8" fmla="*/ 17 w 19"/>
                      <a:gd name="T9" fmla="*/ 8 h 18"/>
                      <a:gd name="T10" fmla="*/ 17 w 19"/>
                      <a:gd name="T11" fmla="*/ 7 h 18"/>
                      <a:gd name="T12" fmla="*/ 18 w 19"/>
                      <a:gd name="T13" fmla="*/ 6 h 18"/>
                      <a:gd name="T14" fmla="*/ 17 w 19"/>
                      <a:gd name="T15" fmla="*/ 1 h 18"/>
                      <a:gd name="T16" fmla="*/ 14 w 19"/>
                      <a:gd name="T17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8">
                        <a:moveTo>
                          <a:pt x="14" y="0"/>
                        </a:moveTo>
                        <a:cubicBezTo>
                          <a:pt x="14" y="0"/>
                          <a:pt x="13" y="0"/>
                          <a:pt x="13" y="0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" y="16"/>
                          <a:pt x="6" y="17"/>
                          <a:pt x="9" y="18"/>
                        </a:cubicBezTo>
                        <a:cubicBezTo>
                          <a:pt x="17" y="8"/>
                          <a:pt x="17" y="8"/>
                          <a:pt x="17" y="8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9" y="5"/>
                          <a:pt x="19" y="2"/>
                          <a:pt x="17" y="1"/>
                        </a:cubicBezTo>
                        <a:cubicBezTo>
                          <a:pt x="16" y="0"/>
                          <a:pt x="15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Freeform: Shape 22"/>
                  <p:cNvSpPr/>
                  <p:nvPr/>
                </p:nvSpPr>
                <p:spPr bwMode="auto">
                  <a:xfrm>
                    <a:off x="5134233" y="4720042"/>
                    <a:ext cx="153170" cy="141388"/>
                  </a:xfrm>
                  <a:custGeom>
                    <a:avLst/>
                    <a:gdLst>
                      <a:gd name="T0" fmla="*/ 9 w 11"/>
                      <a:gd name="T1" fmla="*/ 1 h 10"/>
                      <a:gd name="T2" fmla="*/ 6 w 11"/>
                      <a:gd name="T3" fmla="*/ 0 h 10"/>
                      <a:gd name="T4" fmla="*/ 6 w 11"/>
                      <a:gd name="T5" fmla="*/ 0 h 10"/>
                      <a:gd name="T6" fmla="*/ 0 w 11"/>
                      <a:gd name="T7" fmla="*/ 7 h 10"/>
                      <a:gd name="T8" fmla="*/ 5 w 11"/>
                      <a:gd name="T9" fmla="*/ 10 h 10"/>
                      <a:gd name="T10" fmla="*/ 10 w 11"/>
                      <a:gd name="T11" fmla="*/ 4 h 10"/>
                      <a:gd name="T12" fmla="*/ 9 w 11"/>
                      <a:gd name="T13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0">
                        <a:moveTo>
                          <a:pt x="9" y="1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2" y="8"/>
                          <a:pt x="3" y="9"/>
                          <a:pt x="5" y="10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1" y="4"/>
                          <a:pt x="10" y="2"/>
                          <a:pt x="9" y="1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Freeform: Shape 23"/>
                  <p:cNvSpPr/>
                  <p:nvPr/>
                </p:nvSpPr>
                <p:spPr bwMode="auto">
                  <a:xfrm>
                    <a:off x="5782260" y="4991035"/>
                    <a:ext cx="58911" cy="70694"/>
                  </a:xfrm>
                  <a:custGeom>
                    <a:avLst/>
                    <a:gdLst>
                      <a:gd name="T0" fmla="*/ 0 w 4"/>
                      <a:gd name="T1" fmla="*/ 5 h 5"/>
                      <a:gd name="T2" fmla="*/ 0 w 4"/>
                      <a:gd name="T3" fmla="*/ 5 h 5"/>
                      <a:gd name="T4" fmla="*/ 4 w 4"/>
                      <a:gd name="T5" fmla="*/ 4 h 5"/>
                      <a:gd name="T6" fmla="*/ 4 w 4"/>
                      <a:gd name="T7" fmla="*/ 0 h 5"/>
                      <a:gd name="T8" fmla="*/ 0 w 4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0" y="5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2" y="5"/>
                          <a:pt x="4" y="4"/>
                          <a:pt x="4" y="4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51" name="Freeform: Shape 12"/>
                <p:cNvSpPr/>
                <p:nvPr/>
              </p:nvSpPr>
              <p:spPr bwMode="auto">
                <a:xfrm>
                  <a:off x="5392843" y="3901176"/>
                  <a:ext cx="1147938" cy="870078"/>
                </a:xfrm>
                <a:custGeom>
                  <a:avLst/>
                  <a:gdLst>
                    <a:gd name="connsiteX0" fmla="*/ 409734 w 1147938"/>
                    <a:gd name="connsiteY0" fmla="*/ 0 h 870078"/>
                    <a:gd name="connsiteX1" fmla="*/ 494506 w 1147938"/>
                    <a:gd name="connsiteY1" fmla="*/ 29002 h 870078"/>
                    <a:gd name="connsiteX2" fmla="*/ 861854 w 1147938"/>
                    <a:gd name="connsiteY2" fmla="*/ 217519 h 870078"/>
                    <a:gd name="connsiteX3" fmla="*/ 875983 w 1147938"/>
                    <a:gd name="connsiteY3" fmla="*/ 232021 h 870078"/>
                    <a:gd name="connsiteX4" fmla="*/ 1084216 w 1147938"/>
                    <a:gd name="connsiteY4" fmla="*/ 154303 h 870078"/>
                    <a:gd name="connsiteX5" fmla="*/ 1147938 w 1147938"/>
                    <a:gd name="connsiteY5" fmla="*/ 130520 h 870078"/>
                    <a:gd name="connsiteX6" fmla="*/ 1056436 w 1147938"/>
                    <a:gd name="connsiteY6" fmla="*/ 752974 h 870078"/>
                    <a:gd name="connsiteX7" fmla="*/ 1040009 w 1147938"/>
                    <a:gd name="connsiteY7" fmla="*/ 761092 h 870078"/>
                    <a:gd name="connsiteX8" fmla="*/ 819468 w 1147938"/>
                    <a:gd name="connsiteY8" fmla="*/ 870078 h 870078"/>
                    <a:gd name="connsiteX9" fmla="*/ 805339 w 1147938"/>
                    <a:gd name="connsiteY9" fmla="*/ 594553 h 870078"/>
                    <a:gd name="connsiteX10" fmla="*/ 635794 w 1147938"/>
                    <a:gd name="connsiteY10" fmla="*/ 420538 h 870078"/>
                    <a:gd name="connsiteX11" fmla="*/ 466249 w 1147938"/>
                    <a:gd name="connsiteY11" fmla="*/ 275525 h 870078"/>
                    <a:gd name="connsiteX12" fmla="*/ 381476 w 1147938"/>
                    <a:gd name="connsiteY12" fmla="*/ 232021 h 870078"/>
                    <a:gd name="connsiteX13" fmla="*/ 324961 w 1147938"/>
                    <a:gd name="connsiteY13" fmla="*/ 203018 h 870078"/>
                    <a:gd name="connsiteX14" fmla="*/ 296704 w 1147938"/>
                    <a:gd name="connsiteY14" fmla="*/ 188517 h 870078"/>
                    <a:gd name="connsiteX15" fmla="*/ 282575 w 1147938"/>
                    <a:gd name="connsiteY15" fmla="*/ 217519 h 870078"/>
                    <a:gd name="connsiteX16" fmla="*/ 98901 w 1147938"/>
                    <a:gd name="connsiteY16" fmla="*/ 478543 h 870078"/>
                    <a:gd name="connsiteX17" fmla="*/ 28258 w 1147938"/>
                    <a:gd name="connsiteY17" fmla="*/ 507546 h 870078"/>
                    <a:gd name="connsiteX18" fmla="*/ 14129 w 1147938"/>
                    <a:gd name="connsiteY18" fmla="*/ 493044 h 870078"/>
                    <a:gd name="connsiteX19" fmla="*/ 28258 w 1147938"/>
                    <a:gd name="connsiteY19" fmla="*/ 348031 h 870078"/>
                    <a:gd name="connsiteX20" fmla="*/ 84773 w 1147938"/>
                    <a:gd name="connsiteY20" fmla="*/ 174015 h 870078"/>
                    <a:gd name="connsiteX21" fmla="*/ 339090 w 1147938"/>
                    <a:gd name="connsiteY21" fmla="*/ 29002 h 870078"/>
                    <a:gd name="connsiteX22" fmla="*/ 409734 w 1147938"/>
                    <a:gd name="connsiteY22" fmla="*/ 0 h 87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47938" h="870078">
                      <a:moveTo>
                        <a:pt x="409734" y="0"/>
                      </a:moveTo>
                      <a:cubicBezTo>
                        <a:pt x="437991" y="0"/>
                        <a:pt x="466249" y="14501"/>
                        <a:pt x="494506" y="29002"/>
                      </a:cubicBezTo>
                      <a:cubicBezTo>
                        <a:pt x="621665" y="87008"/>
                        <a:pt x="833596" y="188517"/>
                        <a:pt x="861854" y="217519"/>
                      </a:cubicBezTo>
                      <a:cubicBezTo>
                        <a:pt x="861854" y="217519"/>
                        <a:pt x="861854" y="217519"/>
                        <a:pt x="875983" y="232021"/>
                      </a:cubicBezTo>
                      <a:cubicBezTo>
                        <a:pt x="875983" y="232021"/>
                        <a:pt x="875983" y="232021"/>
                        <a:pt x="1084216" y="154303"/>
                      </a:cubicBezTo>
                      <a:lnTo>
                        <a:pt x="1147938" y="130520"/>
                      </a:lnTo>
                      <a:lnTo>
                        <a:pt x="1056436" y="752974"/>
                      </a:lnTo>
                      <a:lnTo>
                        <a:pt x="1040009" y="761092"/>
                      </a:lnTo>
                      <a:cubicBezTo>
                        <a:pt x="986364" y="787602"/>
                        <a:pt x="914837" y="822949"/>
                        <a:pt x="819468" y="870078"/>
                      </a:cubicBezTo>
                      <a:cubicBezTo>
                        <a:pt x="819468" y="812073"/>
                        <a:pt x="819468" y="710564"/>
                        <a:pt x="805339" y="594553"/>
                      </a:cubicBezTo>
                      <a:cubicBezTo>
                        <a:pt x="777081" y="522047"/>
                        <a:pt x="706438" y="478543"/>
                        <a:pt x="635794" y="420538"/>
                      </a:cubicBezTo>
                      <a:cubicBezTo>
                        <a:pt x="579279" y="377034"/>
                        <a:pt x="522764" y="333530"/>
                        <a:pt x="466249" y="275525"/>
                      </a:cubicBezTo>
                      <a:cubicBezTo>
                        <a:pt x="452120" y="261023"/>
                        <a:pt x="409734" y="246522"/>
                        <a:pt x="381476" y="232021"/>
                      </a:cubicBezTo>
                      <a:cubicBezTo>
                        <a:pt x="353219" y="217519"/>
                        <a:pt x="339090" y="217519"/>
                        <a:pt x="324961" y="203018"/>
                      </a:cubicBezTo>
                      <a:cubicBezTo>
                        <a:pt x="324961" y="203018"/>
                        <a:pt x="324961" y="203018"/>
                        <a:pt x="296704" y="188517"/>
                      </a:cubicBezTo>
                      <a:cubicBezTo>
                        <a:pt x="296704" y="188517"/>
                        <a:pt x="296704" y="188517"/>
                        <a:pt x="282575" y="217519"/>
                      </a:cubicBezTo>
                      <a:cubicBezTo>
                        <a:pt x="282575" y="217519"/>
                        <a:pt x="211931" y="406036"/>
                        <a:pt x="98901" y="478543"/>
                      </a:cubicBezTo>
                      <a:cubicBezTo>
                        <a:pt x="84773" y="493044"/>
                        <a:pt x="56515" y="507546"/>
                        <a:pt x="28258" y="507546"/>
                      </a:cubicBezTo>
                      <a:cubicBezTo>
                        <a:pt x="14129" y="507546"/>
                        <a:pt x="14129" y="493044"/>
                        <a:pt x="14129" y="493044"/>
                      </a:cubicBezTo>
                      <a:cubicBezTo>
                        <a:pt x="0" y="493044"/>
                        <a:pt x="-14129" y="464042"/>
                        <a:pt x="28258" y="348031"/>
                      </a:cubicBezTo>
                      <a:cubicBezTo>
                        <a:pt x="28258" y="348031"/>
                        <a:pt x="28258" y="348031"/>
                        <a:pt x="84773" y="174015"/>
                      </a:cubicBezTo>
                      <a:cubicBezTo>
                        <a:pt x="84773" y="174015"/>
                        <a:pt x="84773" y="174015"/>
                        <a:pt x="339090" y="29002"/>
                      </a:cubicBezTo>
                      <a:cubicBezTo>
                        <a:pt x="339090" y="29002"/>
                        <a:pt x="367348" y="0"/>
                        <a:pt x="409734" y="0"/>
                      </a:cubicBezTo>
                      <a:close/>
                    </a:path>
                  </a:pathLst>
                </a:custGeom>
                <a:solidFill>
                  <a:srgbClr val="E5A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13"/>
                <p:cNvSpPr/>
                <p:nvPr/>
              </p:nvSpPr>
              <p:spPr bwMode="auto">
                <a:xfrm rot="21323560">
                  <a:off x="4836756" y="3924567"/>
                  <a:ext cx="1331858" cy="1097999"/>
                </a:xfrm>
                <a:custGeom>
                  <a:avLst/>
                  <a:gdLst>
                    <a:gd name="connsiteX0" fmla="*/ 650499 w 1331858"/>
                    <a:gd name="connsiteY0" fmla="*/ 0 h 1097999"/>
                    <a:gd name="connsiteX1" fmla="*/ 763470 w 1331858"/>
                    <a:gd name="connsiteY1" fmla="*/ 28895 h 1097999"/>
                    <a:gd name="connsiteX2" fmla="*/ 608134 w 1331858"/>
                    <a:gd name="connsiteY2" fmla="*/ 130026 h 1097999"/>
                    <a:gd name="connsiteX3" fmla="*/ 551649 w 1331858"/>
                    <a:gd name="connsiteY3" fmla="*/ 317842 h 1097999"/>
                    <a:gd name="connsiteX4" fmla="*/ 537528 w 1331858"/>
                    <a:gd name="connsiteY4" fmla="*/ 505657 h 1097999"/>
                    <a:gd name="connsiteX5" fmla="*/ 594013 w 1331858"/>
                    <a:gd name="connsiteY5" fmla="*/ 534552 h 1097999"/>
                    <a:gd name="connsiteX6" fmla="*/ 692863 w 1331858"/>
                    <a:gd name="connsiteY6" fmla="*/ 505657 h 1097999"/>
                    <a:gd name="connsiteX7" fmla="*/ 890563 w 1331858"/>
                    <a:gd name="connsiteY7" fmla="*/ 245605 h 1097999"/>
                    <a:gd name="connsiteX8" fmla="*/ 932927 w 1331858"/>
                    <a:gd name="connsiteY8" fmla="*/ 260052 h 1097999"/>
                    <a:gd name="connsiteX9" fmla="*/ 1003534 w 1331858"/>
                    <a:gd name="connsiteY9" fmla="*/ 303394 h 1097999"/>
                    <a:gd name="connsiteX10" fmla="*/ 1158870 w 1331858"/>
                    <a:gd name="connsiteY10" fmla="*/ 433421 h 1097999"/>
                    <a:gd name="connsiteX11" fmla="*/ 1314206 w 1331858"/>
                    <a:gd name="connsiteY11" fmla="*/ 592341 h 1097999"/>
                    <a:gd name="connsiteX12" fmla="*/ 1328328 w 1331858"/>
                    <a:gd name="connsiteY12" fmla="*/ 939078 h 1097999"/>
                    <a:gd name="connsiteX13" fmla="*/ 1328328 w 1331858"/>
                    <a:gd name="connsiteY13" fmla="*/ 953525 h 1097999"/>
                    <a:gd name="connsiteX14" fmla="*/ 1271842 w 1331858"/>
                    <a:gd name="connsiteY14" fmla="*/ 967973 h 1097999"/>
                    <a:gd name="connsiteX15" fmla="*/ 1271842 w 1331858"/>
                    <a:gd name="connsiteY15" fmla="*/ 837946 h 1097999"/>
                    <a:gd name="connsiteX16" fmla="*/ 1243599 w 1331858"/>
                    <a:gd name="connsiteY16" fmla="*/ 635684 h 1097999"/>
                    <a:gd name="connsiteX17" fmla="*/ 1017656 w 1331858"/>
                    <a:gd name="connsiteY17" fmla="*/ 404526 h 1097999"/>
                    <a:gd name="connsiteX18" fmla="*/ 989413 w 1331858"/>
                    <a:gd name="connsiteY18" fmla="*/ 433421 h 1097999"/>
                    <a:gd name="connsiteX19" fmla="*/ 1215356 w 1331858"/>
                    <a:gd name="connsiteY19" fmla="*/ 650131 h 1097999"/>
                    <a:gd name="connsiteX20" fmla="*/ 1229477 w 1331858"/>
                    <a:gd name="connsiteY20" fmla="*/ 837946 h 1097999"/>
                    <a:gd name="connsiteX21" fmla="*/ 1229478 w 1331858"/>
                    <a:gd name="connsiteY21" fmla="*/ 982420 h 1097999"/>
                    <a:gd name="connsiteX22" fmla="*/ 1158871 w 1331858"/>
                    <a:gd name="connsiteY22" fmla="*/ 1025762 h 1097999"/>
                    <a:gd name="connsiteX23" fmla="*/ 1144749 w 1331858"/>
                    <a:gd name="connsiteY23" fmla="*/ 1025762 h 1097999"/>
                    <a:gd name="connsiteX24" fmla="*/ 1144749 w 1331858"/>
                    <a:gd name="connsiteY24" fmla="*/ 794604 h 1097999"/>
                    <a:gd name="connsiteX25" fmla="*/ 1130627 w 1331858"/>
                    <a:gd name="connsiteY25" fmla="*/ 765710 h 1097999"/>
                    <a:gd name="connsiteX26" fmla="*/ 947049 w 1331858"/>
                    <a:gd name="connsiteY26" fmla="*/ 577894 h 1097999"/>
                    <a:gd name="connsiteX27" fmla="*/ 918806 w 1331858"/>
                    <a:gd name="connsiteY27" fmla="*/ 606789 h 1097999"/>
                    <a:gd name="connsiteX28" fmla="*/ 1088264 w 1331858"/>
                    <a:gd name="connsiteY28" fmla="*/ 780157 h 1097999"/>
                    <a:gd name="connsiteX29" fmla="*/ 1102385 w 1331858"/>
                    <a:gd name="connsiteY29" fmla="*/ 809052 h 1097999"/>
                    <a:gd name="connsiteX30" fmla="*/ 1102385 w 1331858"/>
                    <a:gd name="connsiteY30" fmla="*/ 1040210 h 1097999"/>
                    <a:gd name="connsiteX31" fmla="*/ 1031777 w 1331858"/>
                    <a:gd name="connsiteY31" fmla="*/ 1097999 h 1097999"/>
                    <a:gd name="connsiteX32" fmla="*/ 1017656 w 1331858"/>
                    <a:gd name="connsiteY32" fmla="*/ 1097999 h 1097999"/>
                    <a:gd name="connsiteX33" fmla="*/ 1017656 w 1331858"/>
                    <a:gd name="connsiteY33" fmla="*/ 1011315 h 1097999"/>
                    <a:gd name="connsiteX34" fmla="*/ 1031777 w 1331858"/>
                    <a:gd name="connsiteY34" fmla="*/ 982420 h 1097999"/>
                    <a:gd name="connsiteX35" fmla="*/ 1017656 w 1331858"/>
                    <a:gd name="connsiteY35" fmla="*/ 823499 h 1097999"/>
                    <a:gd name="connsiteX36" fmla="*/ 947049 w 1331858"/>
                    <a:gd name="connsiteY36" fmla="*/ 794604 h 1097999"/>
                    <a:gd name="connsiteX37" fmla="*/ 947049 w 1331858"/>
                    <a:gd name="connsiteY37" fmla="*/ 751262 h 1097999"/>
                    <a:gd name="connsiteX38" fmla="*/ 918806 w 1331858"/>
                    <a:gd name="connsiteY38" fmla="*/ 679026 h 1097999"/>
                    <a:gd name="connsiteX39" fmla="*/ 848199 w 1331858"/>
                    <a:gd name="connsiteY39" fmla="*/ 650131 h 1097999"/>
                    <a:gd name="connsiteX40" fmla="*/ 749349 w 1331858"/>
                    <a:gd name="connsiteY40" fmla="*/ 707920 h 1097999"/>
                    <a:gd name="connsiteX41" fmla="*/ 735227 w 1331858"/>
                    <a:gd name="connsiteY41" fmla="*/ 707920 h 1097999"/>
                    <a:gd name="connsiteX42" fmla="*/ 706985 w 1331858"/>
                    <a:gd name="connsiteY42" fmla="*/ 664578 h 1097999"/>
                    <a:gd name="connsiteX43" fmla="*/ 636377 w 1331858"/>
                    <a:gd name="connsiteY43" fmla="*/ 635684 h 1097999"/>
                    <a:gd name="connsiteX44" fmla="*/ 537527 w 1331858"/>
                    <a:gd name="connsiteY44" fmla="*/ 679026 h 1097999"/>
                    <a:gd name="connsiteX45" fmla="*/ 452799 w 1331858"/>
                    <a:gd name="connsiteY45" fmla="*/ 780157 h 1097999"/>
                    <a:gd name="connsiteX46" fmla="*/ 424556 w 1331858"/>
                    <a:gd name="connsiteY46" fmla="*/ 751262 h 1097999"/>
                    <a:gd name="connsiteX47" fmla="*/ 353949 w 1331858"/>
                    <a:gd name="connsiteY47" fmla="*/ 722368 h 1097999"/>
                    <a:gd name="connsiteX48" fmla="*/ 311584 w 1331858"/>
                    <a:gd name="connsiteY48" fmla="*/ 751262 h 1097999"/>
                    <a:gd name="connsiteX49" fmla="*/ 240977 w 1331858"/>
                    <a:gd name="connsiteY49" fmla="*/ 837947 h 1097999"/>
                    <a:gd name="connsiteX50" fmla="*/ 226856 w 1331858"/>
                    <a:gd name="connsiteY50" fmla="*/ 794604 h 1097999"/>
                    <a:gd name="connsiteX51" fmla="*/ 226856 w 1331858"/>
                    <a:gd name="connsiteY51" fmla="*/ 780157 h 1097999"/>
                    <a:gd name="connsiteX52" fmla="*/ 83876 w 1331858"/>
                    <a:gd name="connsiteY52" fmla="*/ 713112 h 1097999"/>
                    <a:gd name="connsiteX53" fmla="*/ 40804 w 1331858"/>
                    <a:gd name="connsiteY53" fmla="*/ 692915 h 1097999"/>
                    <a:gd name="connsiteX54" fmla="*/ 0 w 1331858"/>
                    <a:gd name="connsiteY54" fmla="*/ 71248 h 1097999"/>
                    <a:gd name="connsiteX55" fmla="*/ 22757 w 1331858"/>
                    <a:gd name="connsiteY55" fmla="*/ 81492 h 1097999"/>
                    <a:gd name="connsiteX56" fmla="*/ 226856 w 1331858"/>
                    <a:gd name="connsiteY56" fmla="*/ 173368 h 1097999"/>
                    <a:gd name="connsiteX57" fmla="*/ 226856 w 1331858"/>
                    <a:gd name="connsiteY57" fmla="*/ 158921 h 1097999"/>
                    <a:gd name="connsiteX58" fmla="*/ 650499 w 1331858"/>
                    <a:gd name="connsiteY58" fmla="*/ 0 h 109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331858" h="1097999">
                      <a:moveTo>
                        <a:pt x="650499" y="0"/>
                      </a:moveTo>
                      <a:cubicBezTo>
                        <a:pt x="692863" y="0"/>
                        <a:pt x="735228" y="14447"/>
                        <a:pt x="763470" y="28895"/>
                      </a:cubicBezTo>
                      <a:cubicBezTo>
                        <a:pt x="763470" y="28895"/>
                        <a:pt x="763470" y="28895"/>
                        <a:pt x="608134" y="130026"/>
                      </a:cubicBezTo>
                      <a:cubicBezTo>
                        <a:pt x="608134" y="130026"/>
                        <a:pt x="608134" y="130026"/>
                        <a:pt x="551649" y="317842"/>
                      </a:cubicBezTo>
                      <a:cubicBezTo>
                        <a:pt x="509284" y="418973"/>
                        <a:pt x="509284" y="476763"/>
                        <a:pt x="537528" y="505657"/>
                      </a:cubicBezTo>
                      <a:cubicBezTo>
                        <a:pt x="537528" y="520104"/>
                        <a:pt x="565770" y="534552"/>
                        <a:pt x="594013" y="534552"/>
                      </a:cubicBezTo>
                      <a:cubicBezTo>
                        <a:pt x="636377" y="534552"/>
                        <a:pt x="678742" y="505658"/>
                        <a:pt x="692863" y="505657"/>
                      </a:cubicBezTo>
                      <a:cubicBezTo>
                        <a:pt x="791713" y="447868"/>
                        <a:pt x="862320" y="303394"/>
                        <a:pt x="890563" y="245605"/>
                      </a:cubicBezTo>
                      <a:cubicBezTo>
                        <a:pt x="904685" y="260052"/>
                        <a:pt x="918806" y="260052"/>
                        <a:pt x="932927" y="260052"/>
                      </a:cubicBezTo>
                      <a:cubicBezTo>
                        <a:pt x="961171" y="274500"/>
                        <a:pt x="989413" y="288947"/>
                        <a:pt x="1003534" y="303394"/>
                      </a:cubicBezTo>
                      <a:cubicBezTo>
                        <a:pt x="1045899" y="346736"/>
                        <a:pt x="1116506" y="390079"/>
                        <a:pt x="1158870" y="433421"/>
                      </a:cubicBezTo>
                      <a:cubicBezTo>
                        <a:pt x="1229477" y="491210"/>
                        <a:pt x="1300085" y="534552"/>
                        <a:pt x="1314206" y="592341"/>
                      </a:cubicBezTo>
                      <a:cubicBezTo>
                        <a:pt x="1342449" y="794605"/>
                        <a:pt x="1328328" y="939078"/>
                        <a:pt x="1328328" y="939078"/>
                      </a:cubicBezTo>
                      <a:cubicBezTo>
                        <a:pt x="1328328" y="939078"/>
                        <a:pt x="1328328" y="939078"/>
                        <a:pt x="1328328" y="953525"/>
                      </a:cubicBezTo>
                      <a:cubicBezTo>
                        <a:pt x="1314206" y="967973"/>
                        <a:pt x="1300085" y="967973"/>
                        <a:pt x="1271842" y="967973"/>
                      </a:cubicBezTo>
                      <a:cubicBezTo>
                        <a:pt x="1271842" y="953525"/>
                        <a:pt x="1271842" y="895736"/>
                        <a:pt x="1271842" y="837946"/>
                      </a:cubicBezTo>
                      <a:cubicBezTo>
                        <a:pt x="1271842" y="736815"/>
                        <a:pt x="1257721" y="664578"/>
                        <a:pt x="1243599" y="635684"/>
                      </a:cubicBezTo>
                      <a:cubicBezTo>
                        <a:pt x="1215356" y="548999"/>
                        <a:pt x="1017656" y="404526"/>
                        <a:pt x="1017656" y="404526"/>
                      </a:cubicBezTo>
                      <a:cubicBezTo>
                        <a:pt x="1017656" y="404526"/>
                        <a:pt x="1017656" y="404526"/>
                        <a:pt x="989413" y="433421"/>
                      </a:cubicBezTo>
                      <a:cubicBezTo>
                        <a:pt x="1045899" y="476763"/>
                        <a:pt x="1187114" y="592341"/>
                        <a:pt x="1215356" y="650131"/>
                      </a:cubicBezTo>
                      <a:cubicBezTo>
                        <a:pt x="1215356" y="664578"/>
                        <a:pt x="1229477" y="722368"/>
                        <a:pt x="1229477" y="837946"/>
                      </a:cubicBezTo>
                      <a:cubicBezTo>
                        <a:pt x="1229478" y="910183"/>
                        <a:pt x="1229478" y="982420"/>
                        <a:pt x="1229478" y="982420"/>
                      </a:cubicBezTo>
                      <a:cubicBezTo>
                        <a:pt x="1229478" y="996868"/>
                        <a:pt x="1215356" y="1025762"/>
                        <a:pt x="1158871" y="1025762"/>
                      </a:cubicBezTo>
                      <a:cubicBezTo>
                        <a:pt x="1158871" y="1025762"/>
                        <a:pt x="1158871" y="1025762"/>
                        <a:pt x="1144749" y="1025762"/>
                      </a:cubicBezTo>
                      <a:cubicBezTo>
                        <a:pt x="1144749" y="982420"/>
                        <a:pt x="1158871" y="866841"/>
                        <a:pt x="1144749" y="794604"/>
                      </a:cubicBezTo>
                      <a:cubicBezTo>
                        <a:pt x="1130627" y="780157"/>
                        <a:pt x="1130627" y="780157"/>
                        <a:pt x="1130627" y="765710"/>
                      </a:cubicBezTo>
                      <a:cubicBezTo>
                        <a:pt x="1102385" y="693473"/>
                        <a:pt x="961170" y="592342"/>
                        <a:pt x="947049" y="577894"/>
                      </a:cubicBezTo>
                      <a:cubicBezTo>
                        <a:pt x="947049" y="577894"/>
                        <a:pt x="947049" y="577894"/>
                        <a:pt x="918806" y="606789"/>
                      </a:cubicBezTo>
                      <a:cubicBezTo>
                        <a:pt x="961170" y="650131"/>
                        <a:pt x="1074142" y="736815"/>
                        <a:pt x="1088264" y="780157"/>
                      </a:cubicBezTo>
                      <a:cubicBezTo>
                        <a:pt x="1088264" y="794605"/>
                        <a:pt x="1102385" y="794605"/>
                        <a:pt x="1102385" y="809052"/>
                      </a:cubicBezTo>
                      <a:cubicBezTo>
                        <a:pt x="1116506" y="881288"/>
                        <a:pt x="1102385" y="1011315"/>
                        <a:pt x="1102385" y="1040210"/>
                      </a:cubicBezTo>
                      <a:cubicBezTo>
                        <a:pt x="1102385" y="1054657"/>
                        <a:pt x="1074142" y="1097999"/>
                        <a:pt x="1031777" y="1097999"/>
                      </a:cubicBezTo>
                      <a:cubicBezTo>
                        <a:pt x="1017656" y="1097999"/>
                        <a:pt x="1017656" y="1097999"/>
                        <a:pt x="1017656" y="1097999"/>
                      </a:cubicBezTo>
                      <a:cubicBezTo>
                        <a:pt x="1017656" y="1097999"/>
                        <a:pt x="1017656" y="1097999"/>
                        <a:pt x="1017656" y="1011315"/>
                      </a:cubicBezTo>
                      <a:cubicBezTo>
                        <a:pt x="1017656" y="1011315"/>
                        <a:pt x="1017656" y="1011315"/>
                        <a:pt x="1031777" y="982420"/>
                      </a:cubicBezTo>
                      <a:cubicBezTo>
                        <a:pt x="1074142" y="939078"/>
                        <a:pt x="1060020" y="866841"/>
                        <a:pt x="1017656" y="823499"/>
                      </a:cubicBezTo>
                      <a:cubicBezTo>
                        <a:pt x="989413" y="809052"/>
                        <a:pt x="975292" y="794605"/>
                        <a:pt x="947049" y="794604"/>
                      </a:cubicBezTo>
                      <a:cubicBezTo>
                        <a:pt x="947049" y="780157"/>
                        <a:pt x="961170" y="765710"/>
                        <a:pt x="947049" y="751262"/>
                      </a:cubicBezTo>
                      <a:cubicBezTo>
                        <a:pt x="947049" y="722367"/>
                        <a:pt x="932928" y="693473"/>
                        <a:pt x="918806" y="679026"/>
                      </a:cubicBezTo>
                      <a:cubicBezTo>
                        <a:pt x="890563" y="664578"/>
                        <a:pt x="876442" y="650131"/>
                        <a:pt x="848199" y="650131"/>
                      </a:cubicBezTo>
                      <a:cubicBezTo>
                        <a:pt x="805834" y="650131"/>
                        <a:pt x="777592" y="664578"/>
                        <a:pt x="749349" y="707920"/>
                      </a:cubicBezTo>
                      <a:cubicBezTo>
                        <a:pt x="749349" y="707920"/>
                        <a:pt x="749349" y="707920"/>
                        <a:pt x="735227" y="707920"/>
                      </a:cubicBezTo>
                      <a:cubicBezTo>
                        <a:pt x="735227" y="693473"/>
                        <a:pt x="721106" y="679026"/>
                        <a:pt x="706985" y="664578"/>
                      </a:cubicBezTo>
                      <a:cubicBezTo>
                        <a:pt x="692863" y="650131"/>
                        <a:pt x="664620" y="635683"/>
                        <a:pt x="636377" y="635684"/>
                      </a:cubicBezTo>
                      <a:cubicBezTo>
                        <a:pt x="594013" y="635684"/>
                        <a:pt x="565770" y="650131"/>
                        <a:pt x="537527" y="679026"/>
                      </a:cubicBezTo>
                      <a:cubicBezTo>
                        <a:pt x="537527" y="679026"/>
                        <a:pt x="537527" y="679026"/>
                        <a:pt x="452799" y="780157"/>
                      </a:cubicBezTo>
                      <a:cubicBezTo>
                        <a:pt x="452799" y="780157"/>
                        <a:pt x="438677" y="765710"/>
                        <a:pt x="424556" y="751262"/>
                      </a:cubicBezTo>
                      <a:cubicBezTo>
                        <a:pt x="410434" y="736815"/>
                        <a:pt x="382191" y="722367"/>
                        <a:pt x="353949" y="722368"/>
                      </a:cubicBezTo>
                      <a:cubicBezTo>
                        <a:pt x="339827" y="722368"/>
                        <a:pt x="311584" y="736815"/>
                        <a:pt x="311584" y="751262"/>
                      </a:cubicBezTo>
                      <a:cubicBezTo>
                        <a:pt x="311584" y="751262"/>
                        <a:pt x="311584" y="751262"/>
                        <a:pt x="240977" y="837947"/>
                      </a:cubicBezTo>
                      <a:cubicBezTo>
                        <a:pt x="226856" y="823499"/>
                        <a:pt x="226856" y="809052"/>
                        <a:pt x="226856" y="794604"/>
                      </a:cubicBezTo>
                      <a:cubicBezTo>
                        <a:pt x="226856" y="794604"/>
                        <a:pt x="226856" y="794604"/>
                        <a:pt x="226856" y="780157"/>
                      </a:cubicBezTo>
                      <a:cubicBezTo>
                        <a:pt x="226856" y="780157"/>
                        <a:pt x="226856" y="780157"/>
                        <a:pt x="83876" y="713112"/>
                      </a:cubicBezTo>
                      <a:lnTo>
                        <a:pt x="40804" y="692915"/>
                      </a:lnTo>
                      <a:lnTo>
                        <a:pt x="0" y="71248"/>
                      </a:lnTo>
                      <a:lnTo>
                        <a:pt x="22757" y="81492"/>
                      </a:lnTo>
                      <a:cubicBezTo>
                        <a:pt x="72403" y="103840"/>
                        <a:pt x="138597" y="133638"/>
                        <a:pt x="226856" y="173368"/>
                      </a:cubicBezTo>
                      <a:cubicBezTo>
                        <a:pt x="226856" y="173368"/>
                        <a:pt x="226856" y="173368"/>
                        <a:pt x="226856" y="158921"/>
                      </a:cubicBezTo>
                      <a:cubicBezTo>
                        <a:pt x="226856" y="158921"/>
                        <a:pt x="466920" y="14447"/>
                        <a:pt x="650499" y="0"/>
                      </a:cubicBezTo>
                      <a:close/>
                    </a:path>
                  </a:pathLst>
                </a:custGeom>
                <a:solidFill>
                  <a:srgbClr val="F8BA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14"/>
                <p:cNvSpPr/>
                <p:nvPr/>
              </p:nvSpPr>
              <p:spPr bwMode="auto">
                <a:xfrm rot="1168347">
                  <a:off x="5405542" y="4290747"/>
                  <a:ext cx="57185" cy="85998"/>
                </a:xfrm>
                <a:custGeom>
                  <a:avLst/>
                  <a:gdLst>
                    <a:gd name="T0" fmla="*/ 2 w 91"/>
                    <a:gd name="T1" fmla="*/ 12 h 70"/>
                    <a:gd name="T2" fmla="*/ 1 w 91"/>
                    <a:gd name="T3" fmla="*/ 31 h 70"/>
                    <a:gd name="T4" fmla="*/ 34 w 91"/>
                    <a:gd name="T5" fmla="*/ 68 h 70"/>
                    <a:gd name="T6" fmla="*/ 54 w 91"/>
                    <a:gd name="T7" fmla="*/ 69 h 70"/>
                    <a:gd name="T8" fmla="*/ 90 w 91"/>
                    <a:gd name="T9" fmla="*/ 35 h 70"/>
                    <a:gd name="T10" fmla="*/ 91 w 91"/>
                    <a:gd name="T11" fmla="*/ 16 h 70"/>
                    <a:gd name="T12" fmla="*/ 79 w 91"/>
                    <a:gd name="T13" fmla="*/ 3 h 70"/>
                    <a:gd name="T14" fmla="*/ 15 w 91"/>
                    <a:gd name="T15" fmla="*/ 0 h 70"/>
                    <a:gd name="T16" fmla="*/ 2 w 91"/>
                    <a:gd name="T17" fmla="*/ 1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70">
                      <a:moveTo>
                        <a:pt x="2" y="12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1"/>
                        <a:pt x="15" y="67"/>
                        <a:pt x="34" y="68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73" y="70"/>
                        <a:pt x="89" y="55"/>
                        <a:pt x="90" y="35"/>
                      </a:cubicBezTo>
                      <a:cubicBezTo>
                        <a:pt x="91" y="16"/>
                        <a:pt x="91" y="16"/>
                        <a:pt x="91" y="16"/>
                      </a:cubicBezTo>
                      <a:cubicBezTo>
                        <a:pt x="91" y="9"/>
                        <a:pt x="86" y="3"/>
                        <a:pt x="79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8" y="0"/>
                        <a:pt x="2" y="5"/>
                        <a:pt x="2" y="12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15"/>
                <p:cNvSpPr/>
                <p:nvPr/>
              </p:nvSpPr>
              <p:spPr bwMode="auto">
                <a:xfrm rot="13043079">
                  <a:off x="5457048" y="4659178"/>
                  <a:ext cx="88124" cy="61491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16"/>
                <p:cNvSpPr/>
                <p:nvPr/>
              </p:nvSpPr>
              <p:spPr bwMode="auto">
                <a:xfrm rot="12484674">
                  <a:off x="5663548" y="4670854"/>
                  <a:ext cx="80850" cy="75463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17"/>
                <p:cNvSpPr/>
                <p:nvPr/>
              </p:nvSpPr>
              <p:spPr bwMode="auto">
                <a:xfrm rot="13043079">
                  <a:off x="5781317" y="4820037"/>
                  <a:ext cx="67545" cy="63307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18"/>
                <p:cNvSpPr/>
                <p:nvPr/>
              </p:nvSpPr>
              <p:spPr bwMode="auto">
                <a:xfrm rot="13043079">
                  <a:off x="5205752" y="4738044"/>
                  <a:ext cx="56993" cy="45719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5" name="Freeform: Shape 6"/>
            <p:cNvSpPr/>
            <p:nvPr/>
          </p:nvSpPr>
          <p:spPr>
            <a:xfrm>
              <a:off x="2998779" y="4142752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7"/>
            <p:cNvSpPr/>
            <p:nvPr/>
          </p:nvSpPr>
          <p:spPr>
            <a:xfrm flipH="1">
              <a:off x="7087738" y="4146527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库_Speech Bubble: Rectangle with Corners Rounded 24"/>
          <p:cNvSpPr/>
          <p:nvPr>
            <p:custDataLst>
              <p:tags r:id="rId3"/>
            </p:custDataLst>
          </p:nvPr>
        </p:nvSpPr>
        <p:spPr>
          <a:xfrm>
            <a:off x="5037419" y="2033669"/>
            <a:ext cx="2624395" cy="1148790"/>
          </a:xfrm>
          <a:prstGeom prst="wedgeRoundRectCallout">
            <a:avLst>
              <a:gd name="adj1" fmla="val -6792"/>
              <a:gd name="adj2" fmla="val 11414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dirty="0"/>
              <a:t>比较不同</a:t>
            </a:r>
            <a:endParaRPr lang="zh-CN" altLang="en-US" sz="2000" b="1" dirty="0"/>
          </a:p>
        </p:txBody>
      </p:sp>
      <p:grpSp>
        <p:nvGrpSpPr>
          <p:cNvPr id="2" name="千图PPT彼岸天：ID 8661124库_组合 1"/>
          <p:cNvGrpSpPr/>
          <p:nvPr>
            <p:custDataLst>
              <p:tags r:id="rId4"/>
            </p:custDataLst>
          </p:nvPr>
        </p:nvGrpSpPr>
        <p:grpSpPr>
          <a:xfrm>
            <a:off x="1216261" y="4434345"/>
            <a:ext cx="2771747" cy="783911"/>
            <a:chOff x="1216261" y="4434345"/>
            <a:chExt cx="2771747" cy="783911"/>
          </a:xfrm>
        </p:grpSpPr>
        <p:grpSp>
          <p:nvGrpSpPr>
            <p:cNvPr id="6" name="Group 25"/>
            <p:cNvGrpSpPr/>
            <p:nvPr/>
          </p:nvGrpSpPr>
          <p:grpSpPr>
            <a:xfrm flipH="1">
              <a:off x="3237418" y="4434345"/>
              <a:ext cx="750590" cy="783911"/>
              <a:chOff x="7379423" y="1799778"/>
              <a:chExt cx="750590" cy="783911"/>
            </a:xfrm>
          </p:grpSpPr>
          <p:sp>
            <p:nvSpPr>
              <p:cNvPr id="41" name="Straight Connector 26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42" name="Straight Connector 27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28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0" name="TextBox 30"/>
            <p:cNvSpPr txBox="1"/>
            <p:nvPr/>
          </p:nvSpPr>
          <p:spPr>
            <a:xfrm>
              <a:off x="1216261" y="4680256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accent1"/>
                  </a:solidFill>
                </a:rPr>
                <a:t>Class</a:t>
              </a:r>
            </a:p>
          </p:txBody>
        </p:sp>
      </p:grpSp>
      <p:grpSp>
        <p:nvGrpSpPr>
          <p:cNvPr id="9" name="千图PPT彼岸天：ID 8661124库_组合 1"/>
          <p:cNvGrpSpPr/>
          <p:nvPr>
            <p:custDataLst>
              <p:tags r:id="rId5"/>
            </p:custDataLst>
          </p:nvPr>
        </p:nvGrpSpPr>
        <p:grpSpPr>
          <a:xfrm>
            <a:off x="1363787" y="1652464"/>
            <a:ext cx="3747260" cy="402170"/>
            <a:chOff x="728560" y="1898611"/>
            <a:chExt cx="3747260" cy="402170"/>
          </a:xfrm>
        </p:grpSpPr>
        <p:sp>
          <p:nvSpPr>
            <p:cNvPr id="34" name="Freeform: Shape 37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Rectangle 41"/>
            <p:cNvSpPr/>
            <p:nvPr/>
          </p:nvSpPr>
          <p:spPr>
            <a:xfrm>
              <a:off x="1110251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400" dirty="0"/>
                <a:t>class Complex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{public: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void </a:t>
              </a:r>
              <a:r>
                <a:rPr lang="en-US" altLang="zh-CN" sz="7400" dirty="0" err="1"/>
                <a:t>init</a:t>
              </a:r>
              <a:r>
                <a:rPr lang="en-US" altLang="zh-CN" sz="7400" dirty="0"/>
                <a:t>(double r, double </a:t>
              </a:r>
              <a:r>
                <a:rPr lang="en-US" altLang="zh-CN" sz="7400" dirty="0" err="1"/>
                <a:t>i</a:t>
              </a:r>
              <a:r>
                <a:rPr lang="en-US" altLang="zh-CN" sz="7400" dirty="0"/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void </a:t>
              </a:r>
              <a:r>
                <a:rPr lang="en-US" altLang="zh-CN" sz="7400" dirty="0" err="1"/>
                <a:t>abscomplex</a:t>
              </a:r>
              <a:r>
                <a:rPr lang="en-US" altLang="zh-CN" sz="7400" dirty="0"/>
                <a:t>();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private: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double real;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 double </a:t>
              </a:r>
              <a:r>
                <a:rPr lang="en-US" altLang="zh-CN" sz="7400" dirty="0" err="1"/>
                <a:t>imag</a:t>
              </a:r>
              <a:r>
                <a:rPr lang="en-US" altLang="zh-CN" sz="7400" dirty="0"/>
                <a:t>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};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1200" dirty="0"/>
              </a:br>
              <a:br>
                <a:rPr lang="zh-CN" altLang="en-US" sz="1200" dirty="0"/>
              </a:br>
              <a:endParaRPr lang="zh-CN" altLang="en-US" sz="1200" dirty="0"/>
            </a:p>
          </p:txBody>
        </p:sp>
      </p:grpSp>
      <p:grpSp>
        <p:nvGrpSpPr>
          <p:cNvPr id="3" name="千图PPT彼岸天：ID 8661124库_组合 2"/>
          <p:cNvGrpSpPr/>
          <p:nvPr>
            <p:custDataLst>
              <p:tags r:id="rId6"/>
            </p:custDataLst>
          </p:nvPr>
        </p:nvGrpSpPr>
        <p:grpSpPr>
          <a:xfrm>
            <a:off x="8402828" y="4465413"/>
            <a:ext cx="2186470" cy="783911"/>
            <a:chOff x="8402828" y="4465413"/>
            <a:chExt cx="2186470" cy="783911"/>
          </a:xfrm>
        </p:grpSpPr>
        <p:grpSp>
          <p:nvGrpSpPr>
            <p:cNvPr id="8" name="Group 31"/>
            <p:cNvGrpSpPr/>
            <p:nvPr/>
          </p:nvGrpSpPr>
          <p:grpSpPr>
            <a:xfrm>
              <a:off x="8402828" y="4465413"/>
              <a:ext cx="750590" cy="783911"/>
              <a:chOff x="7379423" y="1799778"/>
              <a:chExt cx="750590" cy="783911"/>
            </a:xfrm>
          </p:grpSpPr>
          <p:sp>
            <p:nvSpPr>
              <p:cNvPr id="36" name="Straight Connector 32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37" name="Straight Connector 33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4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TextBox 57"/>
            <p:cNvSpPr txBox="1"/>
            <p:nvPr/>
          </p:nvSpPr>
          <p:spPr>
            <a:xfrm>
              <a:off x="9358192" y="474511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Struct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千图PPT彼岸天：ID 8661124库_组合 54"/>
          <p:cNvGrpSpPr/>
          <p:nvPr>
            <p:custDataLst>
              <p:tags r:id="rId7"/>
            </p:custDataLst>
          </p:nvPr>
        </p:nvGrpSpPr>
        <p:grpSpPr>
          <a:xfrm>
            <a:off x="8220236" y="1652464"/>
            <a:ext cx="3684088" cy="402170"/>
            <a:chOff x="728560" y="1898611"/>
            <a:chExt cx="3684088" cy="402170"/>
          </a:xfrm>
        </p:grpSpPr>
        <p:sp>
          <p:nvSpPr>
            <p:cNvPr id="24" name="Freeform: Shape 55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Rectangle 60"/>
            <p:cNvSpPr/>
            <p:nvPr/>
          </p:nvSpPr>
          <p:spPr>
            <a:xfrm>
              <a:off x="1047079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/>
                <a:t>struct Complex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{ double real;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double </a:t>
              </a:r>
              <a:r>
                <a:rPr lang="en-US" altLang="zh-CN" sz="2000" dirty="0" err="1"/>
                <a:t>imag</a:t>
              </a:r>
              <a:r>
                <a:rPr lang="en-US" altLang="zh-CN" sz="2000" dirty="0"/>
                <a:t>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void </a:t>
              </a:r>
              <a:r>
                <a:rPr lang="en-US" altLang="zh-CN" sz="2000" dirty="0" err="1"/>
                <a:t>init</a:t>
              </a:r>
              <a:r>
                <a:rPr lang="en-US" altLang="zh-CN" sz="2000" dirty="0"/>
                <a:t>(double r, double </a:t>
              </a:r>
              <a:r>
                <a:rPr lang="en-US" altLang="zh-CN" sz="2000" dirty="0" err="1"/>
                <a:t>i</a:t>
              </a:r>
              <a:r>
                <a:rPr lang="en-US" altLang="zh-CN" sz="2000" dirty="0"/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void </a:t>
              </a:r>
              <a:r>
                <a:rPr lang="en-US" altLang="zh-CN" sz="2000" dirty="0" err="1"/>
                <a:t>abscomplex</a:t>
              </a:r>
              <a:r>
                <a:rPr lang="en-US" altLang="zh-CN" sz="2000" dirty="0"/>
                <a:t>();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};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2000" dirty="0"/>
              </a:br>
              <a:br>
                <a:rPr lang="zh-CN" altLang="en-US" sz="2000" dirty="0"/>
              </a:br>
              <a:endParaRPr lang="zh-CN" altLang="en-US" sz="2000" dirty="0"/>
            </a:p>
          </p:txBody>
        </p:sp>
      </p:grpSp>
      <p:sp>
        <p:nvSpPr>
          <p:cNvPr id="63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  <p:grpSp>
        <p:nvGrpSpPr>
          <p:cNvPr id="64" name="Group 8">
            <a:extLst>
              <a:ext uri="{FF2B5EF4-FFF2-40B4-BE49-F238E27FC236}">
                <a16:creationId xmlns:a16="http://schemas.microsoft.com/office/drawing/2014/main" id="{3165EFC4-DF51-4B68-B9FA-CC224E57F469}"/>
              </a:ext>
            </a:extLst>
          </p:cNvPr>
          <p:cNvGrpSpPr>
            <a:grpSpLocks/>
          </p:cNvGrpSpPr>
          <p:nvPr/>
        </p:nvGrpSpPr>
        <p:grpSpPr bwMode="auto">
          <a:xfrm>
            <a:off x="1524664" y="1603449"/>
            <a:ext cx="7833528" cy="358775"/>
            <a:chOff x="385" y="1480"/>
            <a:chExt cx="3267" cy="226"/>
          </a:xfrm>
        </p:grpSpPr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F8499526-BEAC-4E31-92A0-EC490E4F5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480"/>
              <a:ext cx="454" cy="226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37497420-9C81-46BF-88D7-1BA443D0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1480"/>
              <a:ext cx="454" cy="226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7" name="Oval 13">
            <a:extLst>
              <a:ext uri="{FF2B5EF4-FFF2-40B4-BE49-F238E27FC236}">
                <a16:creationId xmlns:a16="http://schemas.microsoft.com/office/drawing/2014/main" id="{223A9A64-02D2-4DB0-9229-7297B97A5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445" y="1962224"/>
            <a:ext cx="936625" cy="360363"/>
          </a:xfrm>
          <a:prstGeom prst="ellipse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rgbClr val="339966"/>
              </a:solidFill>
              <a:ea typeface="宋体" panose="02010600030101010101" pitchFamily="2" charset="-122"/>
            </a:endParaRPr>
          </a:p>
        </p:txBody>
      </p:sp>
      <p:sp>
        <p:nvSpPr>
          <p:cNvPr id="68" name="Oval 14">
            <a:extLst>
              <a:ext uri="{FF2B5EF4-FFF2-40B4-BE49-F238E27FC236}">
                <a16:creationId xmlns:a16="http://schemas.microsoft.com/office/drawing/2014/main" id="{5E629111-ECEA-403A-B61B-E4ED8F630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348" y="2780695"/>
            <a:ext cx="936625" cy="360363"/>
          </a:xfrm>
          <a:prstGeom prst="ellipse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rgbClr val="339966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3" grpId="0" animBg="1"/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8779" y="4022730"/>
            <a:ext cx="6432096" cy="5460539"/>
            <a:chOff x="2998779" y="4022730"/>
            <a:chExt cx="6432096" cy="5460539"/>
          </a:xfrm>
        </p:grpSpPr>
        <p:grpSp>
          <p:nvGrpSpPr>
            <p:cNvPr id="44" name="Group 5"/>
            <p:cNvGrpSpPr/>
            <p:nvPr/>
          </p:nvGrpSpPr>
          <p:grpSpPr>
            <a:xfrm>
              <a:off x="3001506" y="4022730"/>
              <a:ext cx="6417587" cy="5460539"/>
              <a:chOff x="2463604" y="3901176"/>
              <a:chExt cx="6417587" cy="5460539"/>
            </a:xfrm>
          </p:grpSpPr>
          <p:sp>
            <p:nvSpPr>
              <p:cNvPr id="47" name="Block Arc 8"/>
              <p:cNvSpPr/>
              <p:nvPr/>
            </p:nvSpPr>
            <p:spPr>
              <a:xfrm>
                <a:off x="2463604" y="4020457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Block Arc 9"/>
              <p:cNvSpPr/>
              <p:nvPr/>
            </p:nvSpPr>
            <p:spPr>
              <a:xfrm flipH="1">
                <a:off x="3539933" y="4015739"/>
                <a:ext cx="5341258" cy="5341258"/>
              </a:xfrm>
              <a:prstGeom prst="blockArc">
                <a:avLst>
                  <a:gd name="adj1" fmla="val 10503525"/>
                  <a:gd name="adj2" fmla="val 15722144"/>
                  <a:gd name="adj3" fmla="val 1269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9" name="Group 10"/>
              <p:cNvGrpSpPr/>
              <p:nvPr/>
            </p:nvGrpSpPr>
            <p:grpSpPr>
              <a:xfrm>
                <a:off x="4836756" y="3901176"/>
                <a:ext cx="1704025" cy="1160553"/>
                <a:chOff x="4836756" y="3901176"/>
                <a:chExt cx="1704025" cy="1160553"/>
              </a:xfrm>
            </p:grpSpPr>
            <p:grpSp>
              <p:nvGrpSpPr>
                <p:cNvPr id="50" name="Group 11"/>
                <p:cNvGrpSpPr/>
                <p:nvPr/>
              </p:nvGrpSpPr>
              <p:grpSpPr>
                <a:xfrm>
                  <a:off x="5134233" y="4631676"/>
                  <a:ext cx="736392" cy="430053"/>
                  <a:chOff x="5134233" y="4631676"/>
                  <a:chExt cx="736392" cy="430053"/>
                </a:xfrm>
              </p:grpSpPr>
              <p:sp>
                <p:nvSpPr>
                  <p:cNvPr id="58" name="Freeform: Shape 19"/>
                  <p:cNvSpPr/>
                  <p:nvPr/>
                </p:nvSpPr>
                <p:spPr bwMode="auto">
                  <a:xfrm>
                    <a:off x="5428791" y="4643459"/>
                    <a:ext cx="341687" cy="347580"/>
                  </a:xfrm>
                  <a:custGeom>
                    <a:avLst/>
                    <a:gdLst>
                      <a:gd name="T0" fmla="*/ 23 w 24"/>
                      <a:gd name="T1" fmla="*/ 7 h 24"/>
                      <a:gd name="T2" fmla="*/ 24 w 24"/>
                      <a:gd name="T3" fmla="*/ 3 h 24"/>
                      <a:gd name="T4" fmla="*/ 22 w 24"/>
                      <a:gd name="T5" fmla="*/ 1 h 24"/>
                      <a:gd name="T6" fmla="*/ 20 w 24"/>
                      <a:gd name="T7" fmla="*/ 0 h 24"/>
                      <a:gd name="T8" fmla="*/ 16 w 24"/>
                      <a:gd name="T9" fmla="*/ 2 h 24"/>
                      <a:gd name="T10" fmla="*/ 0 w 24"/>
                      <a:gd name="T11" fmla="*/ 22 h 24"/>
                      <a:gd name="T12" fmla="*/ 8 w 24"/>
                      <a:gd name="T13" fmla="*/ 24 h 24"/>
                      <a:gd name="T14" fmla="*/ 8 w 24"/>
                      <a:gd name="T15" fmla="*/ 24 h 24"/>
                      <a:gd name="T16" fmla="*/ 21 w 24"/>
                      <a:gd name="T17" fmla="*/ 9 h 24"/>
                      <a:gd name="T18" fmla="*/ 23 w 24"/>
                      <a:gd name="T19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4">
                        <a:moveTo>
                          <a:pt x="23" y="7"/>
                        </a:moveTo>
                        <a:cubicBezTo>
                          <a:pt x="23" y="6"/>
                          <a:pt x="24" y="5"/>
                          <a:pt x="24" y="3"/>
                        </a:cubicBezTo>
                        <a:cubicBezTo>
                          <a:pt x="23" y="2"/>
                          <a:pt x="23" y="2"/>
                          <a:pt x="22" y="1"/>
                        </a:cubicBezTo>
                        <a:cubicBezTo>
                          <a:pt x="22" y="0"/>
                          <a:pt x="21" y="0"/>
                          <a:pt x="20" y="0"/>
                        </a:cubicBezTo>
                        <a:cubicBezTo>
                          <a:pt x="18" y="0"/>
                          <a:pt x="17" y="1"/>
                          <a:pt x="16" y="2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3" y="23"/>
                          <a:pt x="5" y="23"/>
                          <a:pt x="8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21" y="9"/>
                          <a:pt x="21" y="9"/>
                          <a:pt x="21" y="9"/>
                        </a:cubicBezTo>
                        <a:cubicBezTo>
                          <a:pt x="21" y="8"/>
                          <a:pt x="22" y="7"/>
                          <a:pt x="23" y="7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Freeform: Shape 20"/>
                  <p:cNvSpPr/>
                  <p:nvPr/>
                </p:nvSpPr>
                <p:spPr bwMode="auto">
                  <a:xfrm>
                    <a:off x="5257946" y="4631676"/>
                    <a:ext cx="300447" cy="300451"/>
                  </a:xfrm>
                  <a:custGeom>
                    <a:avLst/>
                    <a:gdLst>
                      <a:gd name="T0" fmla="*/ 21 w 21"/>
                      <a:gd name="T1" fmla="*/ 4 h 21"/>
                      <a:gd name="T2" fmla="*/ 19 w 21"/>
                      <a:gd name="T3" fmla="*/ 1 h 21"/>
                      <a:gd name="T4" fmla="*/ 17 w 21"/>
                      <a:gd name="T5" fmla="*/ 0 h 21"/>
                      <a:gd name="T6" fmla="*/ 13 w 21"/>
                      <a:gd name="T7" fmla="*/ 2 h 21"/>
                      <a:gd name="T8" fmla="*/ 0 w 21"/>
                      <a:gd name="T9" fmla="*/ 18 h 21"/>
                      <a:gd name="T10" fmla="*/ 8 w 21"/>
                      <a:gd name="T11" fmla="*/ 21 h 21"/>
                      <a:gd name="T12" fmla="*/ 20 w 21"/>
                      <a:gd name="T13" fmla="*/ 7 h 21"/>
                      <a:gd name="T14" fmla="*/ 21 w 21"/>
                      <a:gd name="T15" fmla="*/ 4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1" h="21">
                        <a:moveTo>
                          <a:pt x="21" y="4"/>
                        </a:moveTo>
                        <a:cubicBezTo>
                          <a:pt x="21" y="2"/>
                          <a:pt x="20" y="1"/>
                          <a:pt x="19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4" y="1"/>
                          <a:pt x="13" y="2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3" y="19"/>
                          <a:pt x="5" y="20"/>
                          <a:pt x="8" y="21"/>
                        </a:cubicBezTo>
                        <a:cubicBezTo>
                          <a:pt x="20" y="7"/>
                          <a:pt x="20" y="7"/>
                          <a:pt x="20" y="7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Freeform: Shape 21"/>
                  <p:cNvSpPr/>
                  <p:nvPr/>
                </p:nvSpPr>
                <p:spPr bwMode="auto">
                  <a:xfrm>
                    <a:off x="5599632" y="4790736"/>
                    <a:ext cx="270993" cy="259211"/>
                  </a:xfrm>
                  <a:custGeom>
                    <a:avLst/>
                    <a:gdLst>
                      <a:gd name="T0" fmla="*/ 14 w 19"/>
                      <a:gd name="T1" fmla="*/ 0 h 18"/>
                      <a:gd name="T2" fmla="*/ 13 w 19"/>
                      <a:gd name="T3" fmla="*/ 0 h 18"/>
                      <a:gd name="T4" fmla="*/ 0 w 19"/>
                      <a:gd name="T5" fmla="*/ 16 h 18"/>
                      <a:gd name="T6" fmla="*/ 9 w 19"/>
                      <a:gd name="T7" fmla="*/ 18 h 18"/>
                      <a:gd name="T8" fmla="*/ 17 w 19"/>
                      <a:gd name="T9" fmla="*/ 8 h 18"/>
                      <a:gd name="T10" fmla="*/ 17 w 19"/>
                      <a:gd name="T11" fmla="*/ 7 h 18"/>
                      <a:gd name="T12" fmla="*/ 18 w 19"/>
                      <a:gd name="T13" fmla="*/ 6 h 18"/>
                      <a:gd name="T14" fmla="*/ 17 w 19"/>
                      <a:gd name="T15" fmla="*/ 1 h 18"/>
                      <a:gd name="T16" fmla="*/ 14 w 19"/>
                      <a:gd name="T17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8">
                        <a:moveTo>
                          <a:pt x="14" y="0"/>
                        </a:moveTo>
                        <a:cubicBezTo>
                          <a:pt x="14" y="0"/>
                          <a:pt x="13" y="0"/>
                          <a:pt x="13" y="0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" y="16"/>
                          <a:pt x="6" y="17"/>
                          <a:pt x="9" y="18"/>
                        </a:cubicBezTo>
                        <a:cubicBezTo>
                          <a:pt x="17" y="8"/>
                          <a:pt x="17" y="8"/>
                          <a:pt x="17" y="8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9" y="5"/>
                          <a:pt x="19" y="2"/>
                          <a:pt x="17" y="1"/>
                        </a:cubicBezTo>
                        <a:cubicBezTo>
                          <a:pt x="16" y="0"/>
                          <a:pt x="15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Freeform: Shape 22"/>
                  <p:cNvSpPr/>
                  <p:nvPr/>
                </p:nvSpPr>
                <p:spPr bwMode="auto">
                  <a:xfrm>
                    <a:off x="5134233" y="4720042"/>
                    <a:ext cx="153170" cy="141388"/>
                  </a:xfrm>
                  <a:custGeom>
                    <a:avLst/>
                    <a:gdLst>
                      <a:gd name="T0" fmla="*/ 9 w 11"/>
                      <a:gd name="T1" fmla="*/ 1 h 10"/>
                      <a:gd name="T2" fmla="*/ 6 w 11"/>
                      <a:gd name="T3" fmla="*/ 0 h 10"/>
                      <a:gd name="T4" fmla="*/ 6 w 11"/>
                      <a:gd name="T5" fmla="*/ 0 h 10"/>
                      <a:gd name="T6" fmla="*/ 0 w 11"/>
                      <a:gd name="T7" fmla="*/ 7 h 10"/>
                      <a:gd name="T8" fmla="*/ 5 w 11"/>
                      <a:gd name="T9" fmla="*/ 10 h 10"/>
                      <a:gd name="T10" fmla="*/ 10 w 11"/>
                      <a:gd name="T11" fmla="*/ 4 h 10"/>
                      <a:gd name="T12" fmla="*/ 9 w 11"/>
                      <a:gd name="T13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0">
                        <a:moveTo>
                          <a:pt x="9" y="1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2" y="8"/>
                          <a:pt x="3" y="9"/>
                          <a:pt x="5" y="10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1" y="4"/>
                          <a:pt x="10" y="2"/>
                          <a:pt x="9" y="1"/>
                        </a:cubicBez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Freeform: Shape 23"/>
                  <p:cNvSpPr/>
                  <p:nvPr/>
                </p:nvSpPr>
                <p:spPr bwMode="auto">
                  <a:xfrm>
                    <a:off x="5782260" y="4991035"/>
                    <a:ext cx="58911" cy="70694"/>
                  </a:xfrm>
                  <a:custGeom>
                    <a:avLst/>
                    <a:gdLst>
                      <a:gd name="T0" fmla="*/ 0 w 4"/>
                      <a:gd name="T1" fmla="*/ 5 h 5"/>
                      <a:gd name="T2" fmla="*/ 0 w 4"/>
                      <a:gd name="T3" fmla="*/ 5 h 5"/>
                      <a:gd name="T4" fmla="*/ 4 w 4"/>
                      <a:gd name="T5" fmla="*/ 4 h 5"/>
                      <a:gd name="T6" fmla="*/ 4 w 4"/>
                      <a:gd name="T7" fmla="*/ 0 h 5"/>
                      <a:gd name="T8" fmla="*/ 0 w 4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0" y="5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2" y="5"/>
                          <a:pt x="4" y="4"/>
                          <a:pt x="4" y="4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E5A1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51" name="Freeform: Shape 12"/>
                <p:cNvSpPr/>
                <p:nvPr/>
              </p:nvSpPr>
              <p:spPr bwMode="auto">
                <a:xfrm>
                  <a:off x="5392843" y="3901176"/>
                  <a:ext cx="1147938" cy="870078"/>
                </a:xfrm>
                <a:custGeom>
                  <a:avLst/>
                  <a:gdLst>
                    <a:gd name="connsiteX0" fmla="*/ 409734 w 1147938"/>
                    <a:gd name="connsiteY0" fmla="*/ 0 h 870078"/>
                    <a:gd name="connsiteX1" fmla="*/ 494506 w 1147938"/>
                    <a:gd name="connsiteY1" fmla="*/ 29002 h 870078"/>
                    <a:gd name="connsiteX2" fmla="*/ 861854 w 1147938"/>
                    <a:gd name="connsiteY2" fmla="*/ 217519 h 870078"/>
                    <a:gd name="connsiteX3" fmla="*/ 875983 w 1147938"/>
                    <a:gd name="connsiteY3" fmla="*/ 232021 h 870078"/>
                    <a:gd name="connsiteX4" fmla="*/ 1084216 w 1147938"/>
                    <a:gd name="connsiteY4" fmla="*/ 154303 h 870078"/>
                    <a:gd name="connsiteX5" fmla="*/ 1147938 w 1147938"/>
                    <a:gd name="connsiteY5" fmla="*/ 130520 h 870078"/>
                    <a:gd name="connsiteX6" fmla="*/ 1056436 w 1147938"/>
                    <a:gd name="connsiteY6" fmla="*/ 752974 h 870078"/>
                    <a:gd name="connsiteX7" fmla="*/ 1040009 w 1147938"/>
                    <a:gd name="connsiteY7" fmla="*/ 761092 h 870078"/>
                    <a:gd name="connsiteX8" fmla="*/ 819468 w 1147938"/>
                    <a:gd name="connsiteY8" fmla="*/ 870078 h 870078"/>
                    <a:gd name="connsiteX9" fmla="*/ 805339 w 1147938"/>
                    <a:gd name="connsiteY9" fmla="*/ 594553 h 870078"/>
                    <a:gd name="connsiteX10" fmla="*/ 635794 w 1147938"/>
                    <a:gd name="connsiteY10" fmla="*/ 420538 h 870078"/>
                    <a:gd name="connsiteX11" fmla="*/ 466249 w 1147938"/>
                    <a:gd name="connsiteY11" fmla="*/ 275525 h 870078"/>
                    <a:gd name="connsiteX12" fmla="*/ 381476 w 1147938"/>
                    <a:gd name="connsiteY12" fmla="*/ 232021 h 870078"/>
                    <a:gd name="connsiteX13" fmla="*/ 324961 w 1147938"/>
                    <a:gd name="connsiteY13" fmla="*/ 203018 h 870078"/>
                    <a:gd name="connsiteX14" fmla="*/ 296704 w 1147938"/>
                    <a:gd name="connsiteY14" fmla="*/ 188517 h 870078"/>
                    <a:gd name="connsiteX15" fmla="*/ 282575 w 1147938"/>
                    <a:gd name="connsiteY15" fmla="*/ 217519 h 870078"/>
                    <a:gd name="connsiteX16" fmla="*/ 98901 w 1147938"/>
                    <a:gd name="connsiteY16" fmla="*/ 478543 h 870078"/>
                    <a:gd name="connsiteX17" fmla="*/ 28258 w 1147938"/>
                    <a:gd name="connsiteY17" fmla="*/ 507546 h 870078"/>
                    <a:gd name="connsiteX18" fmla="*/ 14129 w 1147938"/>
                    <a:gd name="connsiteY18" fmla="*/ 493044 h 870078"/>
                    <a:gd name="connsiteX19" fmla="*/ 28258 w 1147938"/>
                    <a:gd name="connsiteY19" fmla="*/ 348031 h 870078"/>
                    <a:gd name="connsiteX20" fmla="*/ 84773 w 1147938"/>
                    <a:gd name="connsiteY20" fmla="*/ 174015 h 870078"/>
                    <a:gd name="connsiteX21" fmla="*/ 339090 w 1147938"/>
                    <a:gd name="connsiteY21" fmla="*/ 29002 h 870078"/>
                    <a:gd name="connsiteX22" fmla="*/ 409734 w 1147938"/>
                    <a:gd name="connsiteY22" fmla="*/ 0 h 87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47938" h="870078">
                      <a:moveTo>
                        <a:pt x="409734" y="0"/>
                      </a:moveTo>
                      <a:cubicBezTo>
                        <a:pt x="437991" y="0"/>
                        <a:pt x="466249" y="14501"/>
                        <a:pt x="494506" y="29002"/>
                      </a:cubicBezTo>
                      <a:cubicBezTo>
                        <a:pt x="621665" y="87008"/>
                        <a:pt x="833596" y="188517"/>
                        <a:pt x="861854" y="217519"/>
                      </a:cubicBezTo>
                      <a:cubicBezTo>
                        <a:pt x="861854" y="217519"/>
                        <a:pt x="861854" y="217519"/>
                        <a:pt x="875983" y="232021"/>
                      </a:cubicBezTo>
                      <a:cubicBezTo>
                        <a:pt x="875983" y="232021"/>
                        <a:pt x="875983" y="232021"/>
                        <a:pt x="1084216" y="154303"/>
                      </a:cubicBezTo>
                      <a:lnTo>
                        <a:pt x="1147938" y="130520"/>
                      </a:lnTo>
                      <a:lnTo>
                        <a:pt x="1056436" y="752974"/>
                      </a:lnTo>
                      <a:lnTo>
                        <a:pt x="1040009" y="761092"/>
                      </a:lnTo>
                      <a:cubicBezTo>
                        <a:pt x="986364" y="787602"/>
                        <a:pt x="914837" y="822949"/>
                        <a:pt x="819468" y="870078"/>
                      </a:cubicBezTo>
                      <a:cubicBezTo>
                        <a:pt x="819468" y="812073"/>
                        <a:pt x="819468" y="710564"/>
                        <a:pt x="805339" y="594553"/>
                      </a:cubicBezTo>
                      <a:cubicBezTo>
                        <a:pt x="777081" y="522047"/>
                        <a:pt x="706438" y="478543"/>
                        <a:pt x="635794" y="420538"/>
                      </a:cubicBezTo>
                      <a:cubicBezTo>
                        <a:pt x="579279" y="377034"/>
                        <a:pt x="522764" y="333530"/>
                        <a:pt x="466249" y="275525"/>
                      </a:cubicBezTo>
                      <a:cubicBezTo>
                        <a:pt x="452120" y="261023"/>
                        <a:pt x="409734" y="246522"/>
                        <a:pt x="381476" y="232021"/>
                      </a:cubicBezTo>
                      <a:cubicBezTo>
                        <a:pt x="353219" y="217519"/>
                        <a:pt x="339090" y="217519"/>
                        <a:pt x="324961" y="203018"/>
                      </a:cubicBezTo>
                      <a:cubicBezTo>
                        <a:pt x="324961" y="203018"/>
                        <a:pt x="324961" y="203018"/>
                        <a:pt x="296704" y="188517"/>
                      </a:cubicBezTo>
                      <a:cubicBezTo>
                        <a:pt x="296704" y="188517"/>
                        <a:pt x="296704" y="188517"/>
                        <a:pt x="282575" y="217519"/>
                      </a:cubicBezTo>
                      <a:cubicBezTo>
                        <a:pt x="282575" y="217519"/>
                        <a:pt x="211931" y="406036"/>
                        <a:pt x="98901" y="478543"/>
                      </a:cubicBezTo>
                      <a:cubicBezTo>
                        <a:pt x="84773" y="493044"/>
                        <a:pt x="56515" y="507546"/>
                        <a:pt x="28258" y="507546"/>
                      </a:cubicBezTo>
                      <a:cubicBezTo>
                        <a:pt x="14129" y="507546"/>
                        <a:pt x="14129" y="493044"/>
                        <a:pt x="14129" y="493044"/>
                      </a:cubicBezTo>
                      <a:cubicBezTo>
                        <a:pt x="0" y="493044"/>
                        <a:pt x="-14129" y="464042"/>
                        <a:pt x="28258" y="348031"/>
                      </a:cubicBezTo>
                      <a:cubicBezTo>
                        <a:pt x="28258" y="348031"/>
                        <a:pt x="28258" y="348031"/>
                        <a:pt x="84773" y="174015"/>
                      </a:cubicBezTo>
                      <a:cubicBezTo>
                        <a:pt x="84773" y="174015"/>
                        <a:pt x="84773" y="174015"/>
                        <a:pt x="339090" y="29002"/>
                      </a:cubicBezTo>
                      <a:cubicBezTo>
                        <a:pt x="339090" y="29002"/>
                        <a:pt x="367348" y="0"/>
                        <a:pt x="409734" y="0"/>
                      </a:cubicBezTo>
                      <a:close/>
                    </a:path>
                  </a:pathLst>
                </a:custGeom>
                <a:solidFill>
                  <a:srgbClr val="E5A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13"/>
                <p:cNvSpPr/>
                <p:nvPr/>
              </p:nvSpPr>
              <p:spPr bwMode="auto">
                <a:xfrm rot="21323560">
                  <a:off x="4836756" y="3924567"/>
                  <a:ext cx="1331858" cy="1097999"/>
                </a:xfrm>
                <a:custGeom>
                  <a:avLst/>
                  <a:gdLst>
                    <a:gd name="connsiteX0" fmla="*/ 650499 w 1331858"/>
                    <a:gd name="connsiteY0" fmla="*/ 0 h 1097999"/>
                    <a:gd name="connsiteX1" fmla="*/ 763470 w 1331858"/>
                    <a:gd name="connsiteY1" fmla="*/ 28895 h 1097999"/>
                    <a:gd name="connsiteX2" fmla="*/ 608134 w 1331858"/>
                    <a:gd name="connsiteY2" fmla="*/ 130026 h 1097999"/>
                    <a:gd name="connsiteX3" fmla="*/ 551649 w 1331858"/>
                    <a:gd name="connsiteY3" fmla="*/ 317842 h 1097999"/>
                    <a:gd name="connsiteX4" fmla="*/ 537528 w 1331858"/>
                    <a:gd name="connsiteY4" fmla="*/ 505657 h 1097999"/>
                    <a:gd name="connsiteX5" fmla="*/ 594013 w 1331858"/>
                    <a:gd name="connsiteY5" fmla="*/ 534552 h 1097999"/>
                    <a:gd name="connsiteX6" fmla="*/ 692863 w 1331858"/>
                    <a:gd name="connsiteY6" fmla="*/ 505657 h 1097999"/>
                    <a:gd name="connsiteX7" fmla="*/ 890563 w 1331858"/>
                    <a:gd name="connsiteY7" fmla="*/ 245605 h 1097999"/>
                    <a:gd name="connsiteX8" fmla="*/ 932927 w 1331858"/>
                    <a:gd name="connsiteY8" fmla="*/ 260052 h 1097999"/>
                    <a:gd name="connsiteX9" fmla="*/ 1003534 w 1331858"/>
                    <a:gd name="connsiteY9" fmla="*/ 303394 h 1097999"/>
                    <a:gd name="connsiteX10" fmla="*/ 1158870 w 1331858"/>
                    <a:gd name="connsiteY10" fmla="*/ 433421 h 1097999"/>
                    <a:gd name="connsiteX11" fmla="*/ 1314206 w 1331858"/>
                    <a:gd name="connsiteY11" fmla="*/ 592341 h 1097999"/>
                    <a:gd name="connsiteX12" fmla="*/ 1328328 w 1331858"/>
                    <a:gd name="connsiteY12" fmla="*/ 939078 h 1097999"/>
                    <a:gd name="connsiteX13" fmla="*/ 1328328 w 1331858"/>
                    <a:gd name="connsiteY13" fmla="*/ 953525 h 1097999"/>
                    <a:gd name="connsiteX14" fmla="*/ 1271842 w 1331858"/>
                    <a:gd name="connsiteY14" fmla="*/ 967973 h 1097999"/>
                    <a:gd name="connsiteX15" fmla="*/ 1271842 w 1331858"/>
                    <a:gd name="connsiteY15" fmla="*/ 837946 h 1097999"/>
                    <a:gd name="connsiteX16" fmla="*/ 1243599 w 1331858"/>
                    <a:gd name="connsiteY16" fmla="*/ 635684 h 1097999"/>
                    <a:gd name="connsiteX17" fmla="*/ 1017656 w 1331858"/>
                    <a:gd name="connsiteY17" fmla="*/ 404526 h 1097999"/>
                    <a:gd name="connsiteX18" fmla="*/ 989413 w 1331858"/>
                    <a:gd name="connsiteY18" fmla="*/ 433421 h 1097999"/>
                    <a:gd name="connsiteX19" fmla="*/ 1215356 w 1331858"/>
                    <a:gd name="connsiteY19" fmla="*/ 650131 h 1097999"/>
                    <a:gd name="connsiteX20" fmla="*/ 1229477 w 1331858"/>
                    <a:gd name="connsiteY20" fmla="*/ 837946 h 1097999"/>
                    <a:gd name="connsiteX21" fmla="*/ 1229478 w 1331858"/>
                    <a:gd name="connsiteY21" fmla="*/ 982420 h 1097999"/>
                    <a:gd name="connsiteX22" fmla="*/ 1158871 w 1331858"/>
                    <a:gd name="connsiteY22" fmla="*/ 1025762 h 1097999"/>
                    <a:gd name="connsiteX23" fmla="*/ 1144749 w 1331858"/>
                    <a:gd name="connsiteY23" fmla="*/ 1025762 h 1097999"/>
                    <a:gd name="connsiteX24" fmla="*/ 1144749 w 1331858"/>
                    <a:gd name="connsiteY24" fmla="*/ 794604 h 1097999"/>
                    <a:gd name="connsiteX25" fmla="*/ 1130627 w 1331858"/>
                    <a:gd name="connsiteY25" fmla="*/ 765710 h 1097999"/>
                    <a:gd name="connsiteX26" fmla="*/ 947049 w 1331858"/>
                    <a:gd name="connsiteY26" fmla="*/ 577894 h 1097999"/>
                    <a:gd name="connsiteX27" fmla="*/ 918806 w 1331858"/>
                    <a:gd name="connsiteY27" fmla="*/ 606789 h 1097999"/>
                    <a:gd name="connsiteX28" fmla="*/ 1088264 w 1331858"/>
                    <a:gd name="connsiteY28" fmla="*/ 780157 h 1097999"/>
                    <a:gd name="connsiteX29" fmla="*/ 1102385 w 1331858"/>
                    <a:gd name="connsiteY29" fmla="*/ 809052 h 1097999"/>
                    <a:gd name="connsiteX30" fmla="*/ 1102385 w 1331858"/>
                    <a:gd name="connsiteY30" fmla="*/ 1040210 h 1097999"/>
                    <a:gd name="connsiteX31" fmla="*/ 1031777 w 1331858"/>
                    <a:gd name="connsiteY31" fmla="*/ 1097999 h 1097999"/>
                    <a:gd name="connsiteX32" fmla="*/ 1017656 w 1331858"/>
                    <a:gd name="connsiteY32" fmla="*/ 1097999 h 1097999"/>
                    <a:gd name="connsiteX33" fmla="*/ 1017656 w 1331858"/>
                    <a:gd name="connsiteY33" fmla="*/ 1011315 h 1097999"/>
                    <a:gd name="connsiteX34" fmla="*/ 1031777 w 1331858"/>
                    <a:gd name="connsiteY34" fmla="*/ 982420 h 1097999"/>
                    <a:gd name="connsiteX35" fmla="*/ 1017656 w 1331858"/>
                    <a:gd name="connsiteY35" fmla="*/ 823499 h 1097999"/>
                    <a:gd name="connsiteX36" fmla="*/ 947049 w 1331858"/>
                    <a:gd name="connsiteY36" fmla="*/ 794604 h 1097999"/>
                    <a:gd name="connsiteX37" fmla="*/ 947049 w 1331858"/>
                    <a:gd name="connsiteY37" fmla="*/ 751262 h 1097999"/>
                    <a:gd name="connsiteX38" fmla="*/ 918806 w 1331858"/>
                    <a:gd name="connsiteY38" fmla="*/ 679026 h 1097999"/>
                    <a:gd name="connsiteX39" fmla="*/ 848199 w 1331858"/>
                    <a:gd name="connsiteY39" fmla="*/ 650131 h 1097999"/>
                    <a:gd name="connsiteX40" fmla="*/ 749349 w 1331858"/>
                    <a:gd name="connsiteY40" fmla="*/ 707920 h 1097999"/>
                    <a:gd name="connsiteX41" fmla="*/ 735227 w 1331858"/>
                    <a:gd name="connsiteY41" fmla="*/ 707920 h 1097999"/>
                    <a:gd name="connsiteX42" fmla="*/ 706985 w 1331858"/>
                    <a:gd name="connsiteY42" fmla="*/ 664578 h 1097999"/>
                    <a:gd name="connsiteX43" fmla="*/ 636377 w 1331858"/>
                    <a:gd name="connsiteY43" fmla="*/ 635684 h 1097999"/>
                    <a:gd name="connsiteX44" fmla="*/ 537527 w 1331858"/>
                    <a:gd name="connsiteY44" fmla="*/ 679026 h 1097999"/>
                    <a:gd name="connsiteX45" fmla="*/ 452799 w 1331858"/>
                    <a:gd name="connsiteY45" fmla="*/ 780157 h 1097999"/>
                    <a:gd name="connsiteX46" fmla="*/ 424556 w 1331858"/>
                    <a:gd name="connsiteY46" fmla="*/ 751262 h 1097999"/>
                    <a:gd name="connsiteX47" fmla="*/ 353949 w 1331858"/>
                    <a:gd name="connsiteY47" fmla="*/ 722368 h 1097999"/>
                    <a:gd name="connsiteX48" fmla="*/ 311584 w 1331858"/>
                    <a:gd name="connsiteY48" fmla="*/ 751262 h 1097999"/>
                    <a:gd name="connsiteX49" fmla="*/ 240977 w 1331858"/>
                    <a:gd name="connsiteY49" fmla="*/ 837947 h 1097999"/>
                    <a:gd name="connsiteX50" fmla="*/ 226856 w 1331858"/>
                    <a:gd name="connsiteY50" fmla="*/ 794604 h 1097999"/>
                    <a:gd name="connsiteX51" fmla="*/ 226856 w 1331858"/>
                    <a:gd name="connsiteY51" fmla="*/ 780157 h 1097999"/>
                    <a:gd name="connsiteX52" fmla="*/ 83876 w 1331858"/>
                    <a:gd name="connsiteY52" fmla="*/ 713112 h 1097999"/>
                    <a:gd name="connsiteX53" fmla="*/ 40804 w 1331858"/>
                    <a:gd name="connsiteY53" fmla="*/ 692915 h 1097999"/>
                    <a:gd name="connsiteX54" fmla="*/ 0 w 1331858"/>
                    <a:gd name="connsiteY54" fmla="*/ 71248 h 1097999"/>
                    <a:gd name="connsiteX55" fmla="*/ 22757 w 1331858"/>
                    <a:gd name="connsiteY55" fmla="*/ 81492 h 1097999"/>
                    <a:gd name="connsiteX56" fmla="*/ 226856 w 1331858"/>
                    <a:gd name="connsiteY56" fmla="*/ 173368 h 1097999"/>
                    <a:gd name="connsiteX57" fmla="*/ 226856 w 1331858"/>
                    <a:gd name="connsiteY57" fmla="*/ 158921 h 1097999"/>
                    <a:gd name="connsiteX58" fmla="*/ 650499 w 1331858"/>
                    <a:gd name="connsiteY58" fmla="*/ 0 h 109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331858" h="1097999">
                      <a:moveTo>
                        <a:pt x="650499" y="0"/>
                      </a:moveTo>
                      <a:cubicBezTo>
                        <a:pt x="692863" y="0"/>
                        <a:pt x="735228" y="14447"/>
                        <a:pt x="763470" y="28895"/>
                      </a:cubicBezTo>
                      <a:cubicBezTo>
                        <a:pt x="763470" y="28895"/>
                        <a:pt x="763470" y="28895"/>
                        <a:pt x="608134" y="130026"/>
                      </a:cubicBezTo>
                      <a:cubicBezTo>
                        <a:pt x="608134" y="130026"/>
                        <a:pt x="608134" y="130026"/>
                        <a:pt x="551649" y="317842"/>
                      </a:cubicBezTo>
                      <a:cubicBezTo>
                        <a:pt x="509284" y="418973"/>
                        <a:pt x="509284" y="476763"/>
                        <a:pt x="537528" y="505657"/>
                      </a:cubicBezTo>
                      <a:cubicBezTo>
                        <a:pt x="537528" y="520104"/>
                        <a:pt x="565770" y="534552"/>
                        <a:pt x="594013" y="534552"/>
                      </a:cubicBezTo>
                      <a:cubicBezTo>
                        <a:pt x="636377" y="534552"/>
                        <a:pt x="678742" y="505658"/>
                        <a:pt x="692863" y="505657"/>
                      </a:cubicBezTo>
                      <a:cubicBezTo>
                        <a:pt x="791713" y="447868"/>
                        <a:pt x="862320" y="303394"/>
                        <a:pt x="890563" y="245605"/>
                      </a:cubicBezTo>
                      <a:cubicBezTo>
                        <a:pt x="904685" y="260052"/>
                        <a:pt x="918806" y="260052"/>
                        <a:pt x="932927" y="260052"/>
                      </a:cubicBezTo>
                      <a:cubicBezTo>
                        <a:pt x="961171" y="274500"/>
                        <a:pt x="989413" y="288947"/>
                        <a:pt x="1003534" y="303394"/>
                      </a:cubicBezTo>
                      <a:cubicBezTo>
                        <a:pt x="1045899" y="346736"/>
                        <a:pt x="1116506" y="390079"/>
                        <a:pt x="1158870" y="433421"/>
                      </a:cubicBezTo>
                      <a:cubicBezTo>
                        <a:pt x="1229477" y="491210"/>
                        <a:pt x="1300085" y="534552"/>
                        <a:pt x="1314206" y="592341"/>
                      </a:cubicBezTo>
                      <a:cubicBezTo>
                        <a:pt x="1342449" y="794605"/>
                        <a:pt x="1328328" y="939078"/>
                        <a:pt x="1328328" y="939078"/>
                      </a:cubicBezTo>
                      <a:cubicBezTo>
                        <a:pt x="1328328" y="939078"/>
                        <a:pt x="1328328" y="939078"/>
                        <a:pt x="1328328" y="953525"/>
                      </a:cubicBezTo>
                      <a:cubicBezTo>
                        <a:pt x="1314206" y="967973"/>
                        <a:pt x="1300085" y="967973"/>
                        <a:pt x="1271842" y="967973"/>
                      </a:cubicBezTo>
                      <a:cubicBezTo>
                        <a:pt x="1271842" y="953525"/>
                        <a:pt x="1271842" y="895736"/>
                        <a:pt x="1271842" y="837946"/>
                      </a:cubicBezTo>
                      <a:cubicBezTo>
                        <a:pt x="1271842" y="736815"/>
                        <a:pt x="1257721" y="664578"/>
                        <a:pt x="1243599" y="635684"/>
                      </a:cubicBezTo>
                      <a:cubicBezTo>
                        <a:pt x="1215356" y="548999"/>
                        <a:pt x="1017656" y="404526"/>
                        <a:pt x="1017656" y="404526"/>
                      </a:cubicBezTo>
                      <a:cubicBezTo>
                        <a:pt x="1017656" y="404526"/>
                        <a:pt x="1017656" y="404526"/>
                        <a:pt x="989413" y="433421"/>
                      </a:cubicBezTo>
                      <a:cubicBezTo>
                        <a:pt x="1045899" y="476763"/>
                        <a:pt x="1187114" y="592341"/>
                        <a:pt x="1215356" y="650131"/>
                      </a:cubicBezTo>
                      <a:cubicBezTo>
                        <a:pt x="1215356" y="664578"/>
                        <a:pt x="1229477" y="722368"/>
                        <a:pt x="1229477" y="837946"/>
                      </a:cubicBezTo>
                      <a:cubicBezTo>
                        <a:pt x="1229478" y="910183"/>
                        <a:pt x="1229478" y="982420"/>
                        <a:pt x="1229478" y="982420"/>
                      </a:cubicBezTo>
                      <a:cubicBezTo>
                        <a:pt x="1229478" y="996868"/>
                        <a:pt x="1215356" y="1025762"/>
                        <a:pt x="1158871" y="1025762"/>
                      </a:cubicBezTo>
                      <a:cubicBezTo>
                        <a:pt x="1158871" y="1025762"/>
                        <a:pt x="1158871" y="1025762"/>
                        <a:pt x="1144749" y="1025762"/>
                      </a:cubicBezTo>
                      <a:cubicBezTo>
                        <a:pt x="1144749" y="982420"/>
                        <a:pt x="1158871" y="866841"/>
                        <a:pt x="1144749" y="794604"/>
                      </a:cubicBezTo>
                      <a:cubicBezTo>
                        <a:pt x="1130627" y="780157"/>
                        <a:pt x="1130627" y="780157"/>
                        <a:pt x="1130627" y="765710"/>
                      </a:cubicBezTo>
                      <a:cubicBezTo>
                        <a:pt x="1102385" y="693473"/>
                        <a:pt x="961170" y="592342"/>
                        <a:pt x="947049" y="577894"/>
                      </a:cubicBezTo>
                      <a:cubicBezTo>
                        <a:pt x="947049" y="577894"/>
                        <a:pt x="947049" y="577894"/>
                        <a:pt x="918806" y="606789"/>
                      </a:cubicBezTo>
                      <a:cubicBezTo>
                        <a:pt x="961170" y="650131"/>
                        <a:pt x="1074142" y="736815"/>
                        <a:pt x="1088264" y="780157"/>
                      </a:cubicBezTo>
                      <a:cubicBezTo>
                        <a:pt x="1088264" y="794605"/>
                        <a:pt x="1102385" y="794605"/>
                        <a:pt x="1102385" y="809052"/>
                      </a:cubicBezTo>
                      <a:cubicBezTo>
                        <a:pt x="1116506" y="881288"/>
                        <a:pt x="1102385" y="1011315"/>
                        <a:pt x="1102385" y="1040210"/>
                      </a:cubicBezTo>
                      <a:cubicBezTo>
                        <a:pt x="1102385" y="1054657"/>
                        <a:pt x="1074142" y="1097999"/>
                        <a:pt x="1031777" y="1097999"/>
                      </a:cubicBezTo>
                      <a:cubicBezTo>
                        <a:pt x="1017656" y="1097999"/>
                        <a:pt x="1017656" y="1097999"/>
                        <a:pt x="1017656" y="1097999"/>
                      </a:cubicBezTo>
                      <a:cubicBezTo>
                        <a:pt x="1017656" y="1097999"/>
                        <a:pt x="1017656" y="1097999"/>
                        <a:pt x="1017656" y="1011315"/>
                      </a:cubicBezTo>
                      <a:cubicBezTo>
                        <a:pt x="1017656" y="1011315"/>
                        <a:pt x="1017656" y="1011315"/>
                        <a:pt x="1031777" y="982420"/>
                      </a:cubicBezTo>
                      <a:cubicBezTo>
                        <a:pt x="1074142" y="939078"/>
                        <a:pt x="1060020" y="866841"/>
                        <a:pt x="1017656" y="823499"/>
                      </a:cubicBezTo>
                      <a:cubicBezTo>
                        <a:pt x="989413" y="809052"/>
                        <a:pt x="975292" y="794605"/>
                        <a:pt x="947049" y="794604"/>
                      </a:cubicBezTo>
                      <a:cubicBezTo>
                        <a:pt x="947049" y="780157"/>
                        <a:pt x="961170" y="765710"/>
                        <a:pt x="947049" y="751262"/>
                      </a:cubicBezTo>
                      <a:cubicBezTo>
                        <a:pt x="947049" y="722367"/>
                        <a:pt x="932928" y="693473"/>
                        <a:pt x="918806" y="679026"/>
                      </a:cubicBezTo>
                      <a:cubicBezTo>
                        <a:pt x="890563" y="664578"/>
                        <a:pt x="876442" y="650131"/>
                        <a:pt x="848199" y="650131"/>
                      </a:cubicBezTo>
                      <a:cubicBezTo>
                        <a:pt x="805834" y="650131"/>
                        <a:pt x="777592" y="664578"/>
                        <a:pt x="749349" y="707920"/>
                      </a:cubicBezTo>
                      <a:cubicBezTo>
                        <a:pt x="749349" y="707920"/>
                        <a:pt x="749349" y="707920"/>
                        <a:pt x="735227" y="707920"/>
                      </a:cubicBezTo>
                      <a:cubicBezTo>
                        <a:pt x="735227" y="693473"/>
                        <a:pt x="721106" y="679026"/>
                        <a:pt x="706985" y="664578"/>
                      </a:cubicBezTo>
                      <a:cubicBezTo>
                        <a:pt x="692863" y="650131"/>
                        <a:pt x="664620" y="635683"/>
                        <a:pt x="636377" y="635684"/>
                      </a:cubicBezTo>
                      <a:cubicBezTo>
                        <a:pt x="594013" y="635684"/>
                        <a:pt x="565770" y="650131"/>
                        <a:pt x="537527" y="679026"/>
                      </a:cubicBezTo>
                      <a:cubicBezTo>
                        <a:pt x="537527" y="679026"/>
                        <a:pt x="537527" y="679026"/>
                        <a:pt x="452799" y="780157"/>
                      </a:cubicBezTo>
                      <a:cubicBezTo>
                        <a:pt x="452799" y="780157"/>
                        <a:pt x="438677" y="765710"/>
                        <a:pt x="424556" y="751262"/>
                      </a:cubicBezTo>
                      <a:cubicBezTo>
                        <a:pt x="410434" y="736815"/>
                        <a:pt x="382191" y="722367"/>
                        <a:pt x="353949" y="722368"/>
                      </a:cubicBezTo>
                      <a:cubicBezTo>
                        <a:pt x="339827" y="722368"/>
                        <a:pt x="311584" y="736815"/>
                        <a:pt x="311584" y="751262"/>
                      </a:cubicBezTo>
                      <a:cubicBezTo>
                        <a:pt x="311584" y="751262"/>
                        <a:pt x="311584" y="751262"/>
                        <a:pt x="240977" y="837947"/>
                      </a:cubicBezTo>
                      <a:cubicBezTo>
                        <a:pt x="226856" y="823499"/>
                        <a:pt x="226856" y="809052"/>
                        <a:pt x="226856" y="794604"/>
                      </a:cubicBezTo>
                      <a:cubicBezTo>
                        <a:pt x="226856" y="794604"/>
                        <a:pt x="226856" y="794604"/>
                        <a:pt x="226856" y="780157"/>
                      </a:cubicBezTo>
                      <a:cubicBezTo>
                        <a:pt x="226856" y="780157"/>
                        <a:pt x="226856" y="780157"/>
                        <a:pt x="83876" y="713112"/>
                      </a:cubicBezTo>
                      <a:lnTo>
                        <a:pt x="40804" y="692915"/>
                      </a:lnTo>
                      <a:lnTo>
                        <a:pt x="0" y="71248"/>
                      </a:lnTo>
                      <a:lnTo>
                        <a:pt x="22757" y="81492"/>
                      </a:lnTo>
                      <a:cubicBezTo>
                        <a:pt x="72403" y="103840"/>
                        <a:pt x="138597" y="133638"/>
                        <a:pt x="226856" y="173368"/>
                      </a:cubicBezTo>
                      <a:cubicBezTo>
                        <a:pt x="226856" y="173368"/>
                        <a:pt x="226856" y="173368"/>
                        <a:pt x="226856" y="158921"/>
                      </a:cubicBezTo>
                      <a:cubicBezTo>
                        <a:pt x="226856" y="158921"/>
                        <a:pt x="466920" y="14447"/>
                        <a:pt x="650499" y="0"/>
                      </a:cubicBezTo>
                      <a:close/>
                    </a:path>
                  </a:pathLst>
                </a:custGeom>
                <a:solidFill>
                  <a:srgbClr val="F8BA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14"/>
                <p:cNvSpPr/>
                <p:nvPr/>
              </p:nvSpPr>
              <p:spPr bwMode="auto">
                <a:xfrm rot="1168347">
                  <a:off x="5405542" y="4290747"/>
                  <a:ext cx="57185" cy="85998"/>
                </a:xfrm>
                <a:custGeom>
                  <a:avLst/>
                  <a:gdLst>
                    <a:gd name="T0" fmla="*/ 2 w 91"/>
                    <a:gd name="T1" fmla="*/ 12 h 70"/>
                    <a:gd name="T2" fmla="*/ 1 w 91"/>
                    <a:gd name="T3" fmla="*/ 31 h 70"/>
                    <a:gd name="T4" fmla="*/ 34 w 91"/>
                    <a:gd name="T5" fmla="*/ 68 h 70"/>
                    <a:gd name="T6" fmla="*/ 54 w 91"/>
                    <a:gd name="T7" fmla="*/ 69 h 70"/>
                    <a:gd name="T8" fmla="*/ 90 w 91"/>
                    <a:gd name="T9" fmla="*/ 35 h 70"/>
                    <a:gd name="T10" fmla="*/ 91 w 91"/>
                    <a:gd name="T11" fmla="*/ 16 h 70"/>
                    <a:gd name="T12" fmla="*/ 79 w 91"/>
                    <a:gd name="T13" fmla="*/ 3 h 70"/>
                    <a:gd name="T14" fmla="*/ 15 w 91"/>
                    <a:gd name="T15" fmla="*/ 0 h 70"/>
                    <a:gd name="T16" fmla="*/ 2 w 91"/>
                    <a:gd name="T17" fmla="*/ 1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70">
                      <a:moveTo>
                        <a:pt x="2" y="12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1"/>
                        <a:pt x="15" y="67"/>
                        <a:pt x="34" y="68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73" y="70"/>
                        <a:pt x="89" y="55"/>
                        <a:pt x="90" y="35"/>
                      </a:cubicBezTo>
                      <a:cubicBezTo>
                        <a:pt x="91" y="16"/>
                        <a:pt x="91" y="16"/>
                        <a:pt x="91" y="16"/>
                      </a:cubicBezTo>
                      <a:cubicBezTo>
                        <a:pt x="91" y="9"/>
                        <a:pt x="86" y="3"/>
                        <a:pt x="79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8" y="0"/>
                        <a:pt x="2" y="5"/>
                        <a:pt x="2" y="12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15"/>
                <p:cNvSpPr/>
                <p:nvPr/>
              </p:nvSpPr>
              <p:spPr bwMode="auto">
                <a:xfrm rot="13043079">
                  <a:off x="5457048" y="4659178"/>
                  <a:ext cx="88124" cy="61491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16"/>
                <p:cNvSpPr/>
                <p:nvPr/>
              </p:nvSpPr>
              <p:spPr bwMode="auto">
                <a:xfrm rot="12484674">
                  <a:off x="5663548" y="4670854"/>
                  <a:ext cx="80850" cy="75463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17"/>
                <p:cNvSpPr/>
                <p:nvPr/>
              </p:nvSpPr>
              <p:spPr bwMode="auto">
                <a:xfrm rot="13043079">
                  <a:off x="5781317" y="4820037"/>
                  <a:ext cx="67545" cy="63307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18"/>
                <p:cNvSpPr/>
                <p:nvPr/>
              </p:nvSpPr>
              <p:spPr bwMode="auto">
                <a:xfrm rot="13043079">
                  <a:off x="5205752" y="4738044"/>
                  <a:ext cx="56993" cy="45719"/>
                </a:xfrm>
                <a:custGeom>
                  <a:avLst/>
                  <a:gdLst>
                    <a:gd name="T0" fmla="*/ 2 w 105"/>
                    <a:gd name="T1" fmla="*/ 13 h 73"/>
                    <a:gd name="T2" fmla="*/ 1 w 105"/>
                    <a:gd name="T3" fmla="*/ 31 h 73"/>
                    <a:gd name="T4" fmla="*/ 38 w 105"/>
                    <a:gd name="T5" fmla="*/ 71 h 73"/>
                    <a:gd name="T6" fmla="*/ 64 w 105"/>
                    <a:gd name="T7" fmla="*/ 72 h 73"/>
                    <a:gd name="T8" fmla="*/ 104 w 105"/>
                    <a:gd name="T9" fmla="*/ 36 h 73"/>
                    <a:gd name="T10" fmla="*/ 104 w 105"/>
                    <a:gd name="T11" fmla="*/ 18 h 73"/>
                    <a:gd name="T12" fmla="*/ 91 w 105"/>
                    <a:gd name="T13" fmla="*/ 3 h 73"/>
                    <a:gd name="T14" fmla="*/ 17 w 105"/>
                    <a:gd name="T15" fmla="*/ 0 h 73"/>
                    <a:gd name="T16" fmla="*/ 2 w 105"/>
                    <a:gd name="T17" fmla="*/ 1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73">
                      <a:moveTo>
                        <a:pt x="2" y="13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0" y="52"/>
                        <a:pt x="17" y="70"/>
                        <a:pt x="38" y="71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85" y="73"/>
                        <a:pt x="103" y="57"/>
                        <a:pt x="104" y="36"/>
                      </a:cubicBezTo>
                      <a:cubicBezTo>
                        <a:pt x="104" y="18"/>
                        <a:pt x="104" y="18"/>
                        <a:pt x="104" y="18"/>
                      </a:cubicBezTo>
                      <a:cubicBezTo>
                        <a:pt x="105" y="10"/>
                        <a:pt x="99" y="4"/>
                        <a:pt x="91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6"/>
                        <a:pt x="2" y="13"/>
                      </a:cubicBezTo>
                      <a:close/>
                    </a:path>
                  </a:pathLst>
                </a:custGeom>
                <a:solidFill>
                  <a:srgbClr val="FDE2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5" name="Freeform: Shape 6"/>
            <p:cNvSpPr/>
            <p:nvPr/>
          </p:nvSpPr>
          <p:spPr>
            <a:xfrm>
              <a:off x="2998779" y="4142752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7"/>
            <p:cNvSpPr/>
            <p:nvPr/>
          </p:nvSpPr>
          <p:spPr>
            <a:xfrm flipH="1">
              <a:off x="7087738" y="4146527"/>
              <a:ext cx="2343137" cy="2874902"/>
            </a:xfrm>
            <a:custGeom>
              <a:avLst/>
              <a:gdLst>
                <a:gd name="connsiteX0" fmla="*/ 2300734 w 2343137"/>
                <a:gd name="connsiteY0" fmla="*/ 0 h 2874902"/>
                <a:gd name="connsiteX1" fmla="*/ 2343137 w 2343137"/>
                <a:gd name="connsiteY1" fmla="*/ 303080 h 2874902"/>
                <a:gd name="connsiteX2" fmla="*/ 2191941 w 2343137"/>
                <a:gd name="connsiteY2" fmla="*/ 331800 h 2874902"/>
                <a:gd name="connsiteX3" fmla="*/ 362557 w 2343137"/>
                <a:gd name="connsiteY3" fmla="*/ 2627762 h 2874902"/>
                <a:gd name="connsiteX4" fmla="*/ 370666 w 2343137"/>
                <a:gd name="connsiteY4" fmla="*/ 2843726 h 2874902"/>
                <a:gd name="connsiteX5" fmla="*/ 10061 w 2343137"/>
                <a:gd name="connsiteY5" fmla="*/ 2874902 h 2874902"/>
                <a:gd name="connsiteX6" fmla="*/ 2300734 w 2343137"/>
                <a:gd name="connsiteY6" fmla="*/ 0 h 28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3137" h="2874902">
                  <a:moveTo>
                    <a:pt x="2300734" y="0"/>
                  </a:moveTo>
                  <a:lnTo>
                    <a:pt x="2343137" y="303080"/>
                  </a:lnTo>
                  <a:lnTo>
                    <a:pt x="2191941" y="331800"/>
                  </a:lnTo>
                  <a:cubicBezTo>
                    <a:pt x="1130656" y="587784"/>
                    <a:pt x="375043" y="1536113"/>
                    <a:pt x="362557" y="2627762"/>
                  </a:cubicBezTo>
                  <a:lnTo>
                    <a:pt x="370666" y="2843726"/>
                  </a:lnTo>
                  <a:lnTo>
                    <a:pt x="10061" y="2874902"/>
                  </a:lnTo>
                  <a:cubicBezTo>
                    <a:pt x="-112268" y="1459964"/>
                    <a:pt x="894217" y="196778"/>
                    <a:pt x="2300734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库_Speech Bubble: Rectangle with Corners Rounded 24"/>
          <p:cNvSpPr/>
          <p:nvPr>
            <p:custDataLst>
              <p:tags r:id="rId3"/>
            </p:custDataLst>
          </p:nvPr>
        </p:nvSpPr>
        <p:spPr>
          <a:xfrm>
            <a:off x="5037419" y="2033669"/>
            <a:ext cx="2624395" cy="1148790"/>
          </a:xfrm>
          <a:prstGeom prst="wedgeRoundRectCallout">
            <a:avLst>
              <a:gd name="adj1" fmla="val -6792"/>
              <a:gd name="adj2" fmla="val 11414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dirty="0"/>
              <a:t>比较不同</a:t>
            </a:r>
            <a:endParaRPr lang="zh-CN" altLang="en-US" sz="2000" b="1" dirty="0"/>
          </a:p>
        </p:txBody>
      </p:sp>
      <p:grpSp>
        <p:nvGrpSpPr>
          <p:cNvPr id="2" name="千图PPT彼岸天：ID 8661124库_组合 1"/>
          <p:cNvGrpSpPr/>
          <p:nvPr>
            <p:custDataLst>
              <p:tags r:id="rId4"/>
            </p:custDataLst>
          </p:nvPr>
        </p:nvGrpSpPr>
        <p:grpSpPr>
          <a:xfrm>
            <a:off x="1926871" y="4434345"/>
            <a:ext cx="2061137" cy="783911"/>
            <a:chOff x="1926871" y="4434345"/>
            <a:chExt cx="2061137" cy="783911"/>
          </a:xfrm>
        </p:grpSpPr>
        <p:grpSp>
          <p:nvGrpSpPr>
            <p:cNvPr id="6" name="Group 25"/>
            <p:cNvGrpSpPr/>
            <p:nvPr/>
          </p:nvGrpSpPr>
          <p:grpSpPr>
            <a:xfrm flipH="1">
              <a:off x="3237418" y="4434345"/>
              <a:ext cx="750590" cy="783911"/>
              <a:chOff x="7379423" y="1799778"/>
              <a:chExt cx="750590" cy="783911"/>
            </a:xfrm>
          </p:grpSpPr>
          <p:sp>
            <p:nvSpPr>
              <p:cNvPr id="41" name="Straight Connector 26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42" name="Straight Connector 27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28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0" name="TextBox 30"/>
            <p:cNvSpPr txBox="1"/>
            <p:nvPr/>
          </p:nvSpPr>
          <p:spPr>
            <a:xfrm>
              <a:off x="1926871" y="466606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</a:rPr>
                <a:t>成员函数先声明后定义</a:t>
              </a:r>
            </a:p>
          </p:txBody>
        </p:sp>
      </p:grpSp>
      <p:grpSp>
        <p:nvGrpSpPr>
          <p:cNvPr id="9" name="千图PPT彼岸天：ID 8661124库_组合 1"/>
          <p:cNvGrpSpPr/>
          <p:nvPr>
            <p:custDataLst>
              <p:tags r:id="rId5"/>
            </p:custDataLst>
          </p:nvPr>
        </p:nvGrpSpPr>
        <p:grpSpPr>
          <a:xfrm>
            <a:off x="668794" y="447404"/>
            <a:ext cx="3747260" cy="402170"/>
            <a:chOff x="728560" y="1898611"/>
            <a:chExt cx="3747260" cy="402170"/>
          </a:xfrm>
        </p:grpSpPr>
        <p:sp>
          <p:nvSpPr>
            <p:cNvPr id="34" name="Freeform: Shape 37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Rectangle 41"/>
            <p:cNvSpPr/>
            <p:nvPr/>
          </p:nvSpPr>
          <p:spPr>
            <a:xfrm>
              <a:off x="1110251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400" dirty="0"/>
                <a:t>class </a:t>
              </a:r>
              <a:r>
                <a:rPr lang="en-US" altLang="zh-CN" sz="7400" dirty="0" err="1"/>
                <a:t>CGoods</a:t>
              </a:r>
              <a:r>
                <a:rPr lang="en-US" altLang="zh-CN" sz="7400" dirty="0"/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char  Name[21];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int   Amount;  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float Price;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float </a:t>
              </a:r>
              <a:r>
                <a:rPr lang="en-US" altLang="zh-CN" sz="7400" dirty="0" err="1"/>
                <a:t>Total_value</a:t>
              </a:r>
              <a:r>
                <a:rPr lang="en-US" altLang="zh-CN" sz="7400" dirty="0"/>
                <a:t>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public :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void  </a:t>
              </a:r>
              <a:r>
                <a:rPr lang="en-US" altLang="zh-CN" sz="7400" dirty="0" err="1"/>
                <a:t>CountTotal</a:t>
              </a:r>
              <a:r>
                <a:rPr lang="en-US" altLang="zh-CN" sz="7400" dirty="0"/>
                <a:t>();   //</a:t>
              </a:r>
              <a:r>
                <a:rPr lang="zh-CN" altLang="en-US" sz="7400" dirty="0"/>
                <a:t>声明 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7400" dirty="0"/>
                <a:t>    </a:t>
              </a:r>
              <a:r>
                <a:rPr lang="en-US" altLang="zh-CN" sz="7400" dirty="0"/>
                <a:t>…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};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void </a:t>
              </a:r>
              <a:r>
                <a:rPr lang="en-US" altLang="zh-CN" sz="7400" dirty="0" err="1"/>
                <a:t>CGoods</a:t>
              </a:r>
              <a:r>
                <a:rPr lang="en-US" altLang="zh-CN" sz="7400" dirty="0"/>
                <a:t>::</a:t>
              </a:r>
              <a:r>
                <a:rPr lang="en-US" altLang="zh-CN" sz="7400" dirty="0" err="1"/>
                <a:t>CountTotal</a:t>
              </a:r>
              <a:r>
                <a:rPr lang="en-US" altLang="zh-CN" sz="7400" dirty="0"/>
                <a:t>(){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    </a:t>
              </a:r>
              <a:r>
                <a:rPr lang="en-US" altLang="zh-CN" sz="7400" dirty="0" err="1"/>
                <a:t>Total_value</a:t>
              </a:r>
              <a:r>
                <a:rPr lang="en-US" altLang="zh-CN" sz="7400" dirty="0"/>
                <a:t>=Price*Amount;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7400" dirty="0"/>
                <a:t>}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1200" dirty="0"/>
              </a:br>
              <a:br>
                <a:rPr lang="zh-CN" altLang="en-US" sz="1200" dirty="0"/>
              </a:br>
              <a:endParaRPr lang="zh-CN" altLang="en-US" sz="1200" dirty="0"/>
            </a:p>
          </p:txBody>
        </p:sp>
      </p:grpSp>
      <p:grpSp>
        <p:nvGrpSpPr>
          <p:cNvPr id="3" name="千图PPT彼岸天：ID 8661124库_组合 2"/>
          <p:cNvGrpSpPr/>
          <p:nvPr>
            <p:custDataLst>
              <p:tags r:id="rId6"/>
            </p:custDataLst>
          </p:nvPr>
        </p:nvGrpSpPr>
        <p:grpSpPr>
          <a:xfrm>
            <a:off x="8402828" y="4465413"/>
            <a:ext cx="2186470" cy="783911"/>
            <a:chOff x="8402828" y="4465413"/>
            <a:chExt cx="2186470" cy="783911"/>
          </a:xfrm>
        </p:grpSpPr>
        <p:grpSp>
          <p:nvGrpSpPr>
            <p:cNvPr id="8" name="Group 31"/>
            <p:cNvGrpSpPr/>
            <p:nvPr/>
          </p:nvGrpSpPr>
          <p:grpSpPr>
            <a:xfrm>
              <a:off x="8402828" y="4465413"/>
              <a:ext cx="750590" cy="783911"/>
              <a:chOff x="7379423" y="1799778"/>
              <a:chExt cx="750590" cy="783911"/>
            </a:xfrm>
          </p:grpSpPr>
          <p:sp>
            <p:nvSpPr>
              <p:cNvPr id="36" name="Straight Connector 32"/>
              <p:cNvSpPr/>
              <p:nvPr/>
            </p:nvSpPr>
            <p:spPr>
              <a:xfrm rot="10800000" flipH="1" flipV="1">
                <a:off x="8130013" y="1799778"/>
                <a:ext cx="0" cy="783911"/>
              </a:xfrm>
              <a:prstGeom prst="line">
                <a:avLst/>
              </a:prstGeom>
              <a:noFill/>
              <a:ln w="127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37" name="Straight Connector 33"/>
              <p:cNvCxnSpPr/>
              <p:nvPr/>
            </p:nvCxnSpPr>
            <p:spPr>
              <a:xfrm>
                <a:off x="7403043" y="2196497"/>
                <a:ext cx="72601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4"/>
              <p:cNvSpPr/>
              <p:nvPr/>
            </p:nvSpPr>
            <p:spPr>
              <a:xfrm rot="10800000">
                <a:off x="7379423" y="2141316"/>
                <a:ext cx="100836" cy="10083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TextBox 57"/>
            <p:cNvSpPr txBox="1"/>
            <p:nvPr/>
          </p:nvSpPr>
          <p:spPr>
            <a:xfrm>
              <a:off x="9358192" y="474511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成员函数在类中直接定义</a:t>
              </a:r>
            </a:p>
          </p:txBody>
        </p:sp>
      </p:grpSp>
      <p:grpSp>
        <p:nvGrpSpPr>
          <p:cNvPr id="14" name="千图PPT彼岸天：ID 8661124库_组合 54"/>
          <p:cNvGrpSpPr/>
          <p:nvPr>
            <p:custDataLst>
              <p:tags r:id="rId7"/>
            </p:custDataLst>
          </p:nvPr>
        </p:nvGrpSpPr>
        <p:grpSpPr>
          <a:xfrm>
            <a:off x="8747254" y="449106"/>
            <a:ext cx="3684088" cy="402170"/>
            <a:chOff x="728560" y="1898611"/>
            <a:chExt cx="3684088" cy="402170"/>
          </a:xfrm>
        </p:grpSpPr>
        <p:sp>
          <p:nvSpPr>
            <p:cNvPr id="24" name="Freeform: Shape 55"/>
            <p:cNvSpPr/>
            <p:nvPr/>
          </p:nvSpPr>
          <p:spPr bwMode="auto">
            <a:xfrm>
              <a:off x="728560" y="1988537"/>
              <a:ext cx="221343" cy="22231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Rectangle 60"/>
            <p:cNvSpPr/>
            <p:nvPr/>
          </p:nvSpPr>
          <p:spPr>
            <a:xfrm>
              <a:off x="1047079" y="1898611"/>
              <a:ext cx="3365569" cy="40217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/>
                <a:t>class </a:t>
              </a:r>
              <a:r>
                <a:rPr lang="en-US" altLang="zh-CN" sz="2000" dirty="0" err="1"/>
                <a:t>CGoods</a:t>
              </a:r>
              <a:r>
                <a:rPr lang="en-US" altLang="zh-CN" sz="2000" dirty="0"/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char  Name[21];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int   Amount;   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float Price;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float </a:t>
              </a:r>
              <a:r>
                <a:rPr lang="en-US" altLang="zh-CN" sz="2000" dirty="0" err="1"/>
                <a:t>Total_value</a:t>
              </a:r>
              <a:r>
                <a:rPr lang="en-US" altLang="zh-CN" sz="2000" dirty="0"/>
                <a:t>;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public : 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void  </a:t>
              </a:r>
              <a:r>
                <a:rPr lang="en-US" altLang="zh-CN" sz="2000" dirty="0" err="1"/>
                <a:t>CountTotal</a:t>
              </a:r>
              <a:r>
                <a:rPr lang="en-US" altLang="zh-CN" sz="2000" dirty="0"/>
                <a:t>()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   </a:t>
              </a:r>
              <a:r>
                <a:rPr lang="en-US" altLang="zh-CN" sz="2000" dirty="0" err="1"/>
                <a:t>otal_value</a:t>
              </a:r>
              <a:r>
                <a:rPr lang="en-US" altLang="zh-CN" sz="2000" dirty="0"/>
                <a:t>=Price*Amount;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      …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2000" dirty="0"/>
                <a:t> }; </a:t>
              </a:r>
            </a:p>
            <a:p>
              <a:pPr>
                <a:lnSpc>
                  <a:spcPct val="120000"/>
                </a:lnSpc>
              </a:pPr>
              <a:br>
                <a:rPr lang="zh-CN" altLang="en-US" sz="2000" dirty="0"/>
              </a:br>
              <a:br>
                <a:rPr lang="zh-CN" altLang="en-US" sz="2000" dirty="0"/>
              </a:br>
              <a:endParaRPr lang="zh-CN" altLang="en-US" sz="2000" dirty="0"/>
            </a:p>
          </p:txBody>
        </p:sp>
      </p:grpSp>
      <p:sp>
        <p:nvSpPr>
          <p:cNvPr id="63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  <p:sp>
        <p:nvSpPr>
          <p:cNvPr id="70" name="Oval 13">
            <a:extLst>
              <a:ext uri="{FF2B5EF4-FFF2-40B4-BE49-F238E27FC236}">
                <a16:creationId xmlns:a16="http://schemas.microsoft.com/office/drawing/2014/main" id="{EA538D20-2CFF-4C40-8972-1A27F2BE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437" y="3026830"/>
            <a:ext cx="424915" cy="40217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1B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3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7972148" y="450302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class 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public: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void 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 ( 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private:          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int    </a:t>
            </a:r>
            <a:r>
              <a:rPr lang="en-US" altLang="zh-CN" sz="1600" dirty="0" err="1"/>
              <a:t>m_iStaffNum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char </a:t>
            </a:r>
            <a:r>
              <a:rPr lang="en-US" altLang="zh-CN" sz="1600" dirty="0" err="1"/>
              <a:t>m_cName</a:t>
            </a:r>
            <a:r>
              <a:rPr lang="en-US" altLang="zh-CN" sz="1600" dirty="0"/>
              <a:t>[20]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m_fRateOfAttend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}; // END 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void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(float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 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;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fontScale="92500"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函数名前多了一个类作用域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运算符（</a:t>
            </a:r>
            <a:r>
              <a:rPr lang="en-US" altLang="zh-CN" sz="2135" dirty="0" err="1">
                <a:solidFill>
                  <a:schemeClr val="accent2"/>
                </a:solidFill>
              </a:rPr>
              <a:t>CompanyStaff</a:t>
            </a:r>
            <a:r>
              <a:rPr lang="en-US" altLang="zh-CN" sz="2135" dirty="0">
                <a:solidFill>
                  <a:schemeClr val="accent2"/>
                </a:solidFill>
              </a:rPr>
              <a:t> ::</a:t>
            </a:r>
            <a:r>
              <a:rPr lang="zh-CN" altLang="en-US" sz="2135" dirty="0">
                <a:solidFill>
                  <a:schemeClr val="accent2"/>
                </a:solidFill>
              </a:rPr>
              <a:t>），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用于标识该函数定义属于哪一个类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292963" y="2346801"/>
            <a:ext cx="3592046" cy="1177631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类外实现成员函数的形式如下：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返回值类型 类名</a:t>
            </a:r>
            <a:r>
              <a:rPr lang="en-US" altLang="zh-CN" sz="1400" dirty="0"/>
              <a:t>::</a:t>
            </a:r>
            <a:r>
              <a:rPr lang="zh-CN" altLang="en-US" sz="1400" dirty="0"/>
              <a:t>成员函数名（形式参数表）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{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   </a:t>
            </a:r>
            <a:r>
              <a:rPr lang="zh-CN" altLang="en-US" sz="1400" dirty="0"/>
              <a:t>函数体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}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一般在类中只声明成员函数的原型，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而函数的实现则放在类外完成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7972148" y="450302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class 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public: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void 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 ( 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private:          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int    </a:t>
            </a:r>
            <a:r>
              <a:rPr lang="en-US" altLang="zh-CN" sz="1600" dirty="0" err="1"/>
              <a:t>m_iStaffNum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char </a:t>
            </a:r>
            <a:r>
              <a:rPr lang="en-US" altLang="zh-CN" sz="1600" dirty="0" err="1"/>
              <a:t>m_cName</a:t>
            </a:r>
            <a:r>
              <a:rPr lang="en-US" altLang="zh-CN" sz="1600" dirty="0"/>
              <a:t>[20]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m_fRateOfAttend</a:t>
            </a:r>
            <a:r>
              <a:rPr lang="en-US" altLang="zh-CN" sz="1600" dirty="0"/>
              <a:t> ;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float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;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}; // END 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void </a:t>
            </a:r>
            <a:r>
              <a:rPr lang="en-US" altLang="zh-CN" sz="1600" dirty="0" err="1"/>
              <a:t>CompanyStaff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SetBasicSal</a:t>
            </a:r>
            <a:r>
              <a:rPr lang="en-US" altLang="zh-CN" sz="1600" dirty="0"/>
              <a:t>(float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)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   </a:t>
            </a:r>
            <a:r>
              <a:rPr lang="en-US" altLang="zh-CN" sz="1600" dirty="0" err="1"/>
              <a:t>m_fBasicSal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sal</a:t>
            </a:r>
            <a:r>
              <a:rPr lang="en-US" altLang="zh-CN" sz="1600" dirty="0"/>
              <a:t> ;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fontScale="92500"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函数名前多了一个类作用域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运算符（</a:t>
            </a:r>
            <a:r>
              <a:rPr lang="en-US" altLang="zh-CN" sz="2135" dirty="0" err="1">
                <a:solidFill>
                  <a:schemeClr val="accent2"/>
                </a:solidFill>
              </a:rPr>
              <a:t>CompanyStaff</a:t>
            </a:r>
            <a:r>
              <a:rPr lang="en-US" altLang="zh-CN" sz="2135" dirty="0">
                <a:solidFill>
                  <a:schemeClr val="accent2"/>
                </a:solidFill>
              </a:rPr>
              <a:t> ::</a:t>
            </a:r>
            <a:r>
              <a:rPr lang="zh-CN" altLang="en-US" sz="2135" dirty="0">
                <a:solidFill>
                  <a:schemeClr val="accent2"/>
                </a:solidFill>
              </a:rPr>
              <a:t>），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用于标识该函数定义属于哪一个类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292963" y="2346801"/>
            <a:ext cx="3592046" cy="1177631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类外实现成员函数的形式如下：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返回值类型 类名</a:t>
            </a:r>
            <a:r>
              <a:rPr lang="en-US" altLang="zh-CN" sz="1400" dirty="0"/>
              <a:t>::</a:t>
            </a:r>
            <a:r>
              <a:rPr lang="zh-CN" altLang="en-US" sz="1400" dirty="0"/>
              <a:t>成员函数名（形式参数表）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{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   </a:t>
            </a:r>
            <a:r>
              <a:rPr lang="zh-CN" altLang="en-US" sz="1400" dirty="0"/>
              <a:t>函数体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dirty="0"/>
              <a:t>}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一般在类中只声明成员函数的原型，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而函数的实现则放在类外完成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存放的习惯</a:t>
            </a:r>
          </a:p>
        </p:txBody>
      </p:sp>
    </p:spTree>
    <p:extLst>
      <p:ext uri="{BB962C8B-B14F-4D97-AF65-F5344CB8AC3E}">
        <p14:creationId xmlns:p14="http://schemas.microsoft.com/office/powerpoint/2010/main" val="264959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4167160" y="1695835"/>
            <a:ext cx="3574168" cy="2215097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将类的声明存放于“*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.h”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或“*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.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hpp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”</a:t>
              </a: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的头文件中，每个类一个声明文件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2"/>
            </p:custDataLst>
          </p:nvPr>
        </p:nvGrpSpPr>
        <p:grpSpPr>
          <a:xfrm>
            <a:off x="4167160" y="4224624"/>
            <a:ext cx="3574167" cy="2282708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749372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将类的定义存放于“*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.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cpp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”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文件中，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与相应的声明文件一一对应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存放的习惯</a:t>
            </a:r>
          </a:p>
        </p:txBody>
      </p:sp>
    </p:spTree>
    <p:extLst>
      <p:ext uri="{BB962C8B-B14F-4D97-AF65-F5344CB8AC3E}">
        <p14:creationId xmlns:p14="http://schemas.microsoft.com/office/powerpoint/2010/main" val="28139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8139950" y="427441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class </a:t>
            </a:r>
            <a:r>
              <a:rPr lang="en-US" altLang="zh-CN" sz="1600" dirty="0" err="1"/>
              <a:t>CCompanyStaff</a:t>
            </a:r>
            <a:endParaRPr lang="en-US" altLang="zh-CN" sz="1600" dirty="0"/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{ public: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 </a:t>
            </a:r>
            <a:r>
              <a:rPr lang="zh-CN" altLang="en-US" sz="1600" dirty="0"/>
              <a:t>公有数据或成员函数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1600" dirty="0"/>
              <a:t>  </a:t>
            </a:r>
            <a:r>
              <a:rPr lang="en-US" altLang="zh-CN" sz="1600" dirty="0"/>
              <a:t>private: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     </a:t>
            </a:r>
            <a:r>
              <a:rPr lang="zh-CN" altLang="en-US" sz="1600" dirty="0"/>
              <a:t>私有数据或成员函数          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1600" dirty="0"/>
              <a:t>}staff,staff2; </a:t>
            </a:r>
          </a:p>
          <a:p>
            <a:pPr algn="just">
              <a:lnSpc>
                <a:spcPct val="120000"/>
              </a:lnSpc>
              <a:defRPr/>
            </a:pPr>
            <a:endParaRPr lang="en-US" altLang="zh-CN" sz="1600" dirty="0"/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声明类的同时定义对象 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1621096" y="2417450"/>
            <a:ext cx="3592046" cy="32678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 err="1"/>
              <a:t>CCompanyStaff</a:t>
            </a:r>
            <a:r>
              <a:rPr lang="en-US" altLang="zh-CN" sz="1400" dirty="0"/>
              <a:t>  staff1,staff2; 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声明类后使用时定义对象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对象的定义</a:t>
            </a:r>
          </a:p>
        </p:txBody>
      </p:sp>
    </p:spTree>
    <p:extLst>
      <p:ext uri="{BB962C8B-B14F-4D97-AF65-F5344CB8AC3E}">
        <p14:creationId xmlns:p14="http://schemas.microsoft.com/office/powerpoint/2010/main" val="28193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6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千图PPT彼岸天：ID 8661124文本框 15"/>
          <p:cNvSpPr txBox="1"/>
          <p:nvPr>
            <p:custDataLst>
              <p:tags r:id="rId6"/>
            </p:custDataLst>
          </p:nvPr>
        </p:nvSpPr>
        <p:spPr>
          <a:xfrm>
            <a:off x="7749114" y="3617520"/>
            <a:ext cx="3179297" cy="2255969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class  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{ public: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      </a:t>
            </a:r>
            <a:r>
              <a:rPr lang="zh-CN" altLang="en-US" sz="2135" dirty="0">
                <a:solidFill>
                  <a:schemeClr val="accent2"/>
                </a:solidFill>
              </a:rPr>
              <a:t>公有数据或成员函数</a:t>
            </a: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  </a:t>
            </a:r>
            <a:r>
              <a:rPr lang="en-US" altLang="zh-CN" sz="2135" dirty="0">
                <a:solidFill>
                  <a:schemeClr val="accent2"/>
                </a:solidFill>
              </a:rPr>
              <a:t>private: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     </a:t>
            </a:r>
            <a:r>
              <a:rPr lang="zh-CN" altLang="en-US" sz="2135" dirty="0">
                <a:solidFill>
                  <a:schemeClr val="accent2"/>
                </a:solidFill>
              </a:rPr>
              <a:t>私有数据或成员函数           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}staff1,staff2;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7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不出现类名，直接定义对象 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8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9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0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1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2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3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对象的定义</a:t>
            </a:r>
          </a:p>
        </p:txBody>
      </p:sp>
    </p:spTree>
    <p:extLst>
      <p:ext uri="{BB962C8B-B14F-4D97-AF65-F5344CB8AC3E}">
        <p14:creationId xmlns:p14="http://schemas.microsoft.com/office/powerpoint/2010/main" val="9152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可以通过对象名，也可以通过对象地址</a:t>
            </a:r>
            <a:endParaRPr lang="en-US" altLang="zh-CN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来访问一个对象</a:t>
            </a:r>
            <a:endParaRPr lang="zh-CN" altLang="en-US" sz="2000" b="1" dirty="0"/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5871777" y="2664889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 对象名</a:t>
            </a:r>
            <a:r>
              <a:rPr lang="en-US" altLang="zh-CN" sz="2000" dirty="0"/>
              <a:t>.</a:t>
            </a:r>
            <a:r>
              <a:rPr lang="zh-CN" altLang="en-US" sz="2000" dirty="0"/>
              <a:t>成员名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&lt; </a:t>
            </a:r>
            <a:r>
              <a:rPr lang="zh-CN" altLang="en-US" sz="2000" dirty="0"/>
              <a:t>类名 </a:t>
            </a:r>
            <a:r>
              <a:rPr lang="en-US" altLang="zh-CN" sz="2000" dirty="0"/>
              <a:t>&gt;  &lt; </a:t>
            </a:r>
            <a:r>
              <a:rPr lang="zh-CN" altLang="en-US" sz="2000" dirty="0"/>
              <a:t>对象名 </a:t>
            </a:r>
            <a:r>
              <a:rPr lang="en-US" altLang="zh-CN" sz="2000" dirty="0"/>
              <a:t>&gt;;	//</a:t>
            </a:r>
            <a:r>
              <a:rPr lang="zh-CN" altLang="en-US" sz="2000" dirty="0"/>
              <a:t>定义对象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&lt; </a:t>
            </a:r>
            <a:r>
              <a:rPr lang="zh-CN" altLang="en-US" sz="2000" dirty="0"/>
              <a:t>对象名 </a:t>
            </a:r>
            <a:r>
              <a:rPr lang="en-US" altLang="zh-CN" sz="2000" dirty="0"/>
              <a:t>&gt; . &lt; </a:t>
            </a:r>
            <a:r>
              <a:rPr lang="zh-CN" altLang="en-US" sz="2000" dirty="0"/>
              <a:t>成员名 </a:t>
            </a:r>
            <a:r>
              <a:rPr lang="en-US" altLang="zh-CN" sz="2000" dirty="0"/>
              <a:t>&gt;	//</a:t>
            </a:r>
            <a:r>
              <a:rPr lang="zh-CN" altLang="en-US" sz="2000" dirty="0"/>
              <a:t>访问公有数据成员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&lt; </a:t>
            </a:r>
            <a:r>
              <a:rPr lang="zh-CN" altLang="en-US" sz="2000" dirty="0"/>
              <a:t>对象名 </a:t>
            </a:r>
            <a:r>
              <a:rPr lang="en-US" altLang="zh-CN" sz="2000" dirty="0"/>
              <a:t>&gt; . &lt; </a:t>
            </a:r>
            <a:r>
              <a:rPr lang="zh-CN" altLang="en-US" sz="2000" dirty="0"/>
              <a:t>成员名 </a:t>
            </a:r>
            <a:r>
              <a:rPr lang="en-US" altLang="zh-CN" sz="2000" dirty="0"/>
              <a:t>&gt;</a:t>
            </a:r>
            <a:r>
              <a:rPr lang="zh-CN" altLang="en-US" sz="2000" dirty="0"/>
              <a:t>（</a:t>
            </a:r>
            <a:r>
              <a:rPr lang="en-US" altLang="zh-CN" sz="2000" dirty="0"/>
              <a:t>&lt; </a:t>
            </a:r>
            <a:r>
              <a:rPr lang="zh-CN" altLang="en-US" sz="2000" dirty="0"/>
              <a:t>参数表 </a:t>
            </a:r>
            <a:r>
              <a:rPr lang="en-US" altLang="zh-CN" sz="2000" dirty="0"/>
              <a:t>&gt;</a:t>
            </a:r>
            <a:r>
              <a:rPr lang="zh-CN" altLang="en-US" sz="2000" dirty="0"/>
              <a:t>）	        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            	         </a:t>
            </a:r>
            <a:r>
              <a:rPr lang="en-US" altLang="zh-CN" sz="2000" dirty="0"/>
              <a:t>// </a:t>
            </a:r>
            <a:r>
              <a:rPr lang="zh-CN" altLang="en-US" sz="2000" dirty="0"/>
              <a:t>访问公有成员函数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例如：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CCompanyStaff</a:t>
            </a:r>
            <a:r>
              <a:rPr lang="en-US" altLang="zh-CN" sz="2000" dirty="0"/>
              <a:t>  staff1( “</a:t>
            </a:r>
            <a:r>
              <a:rPr lang="en-US" altLang="zh-CN" sz="2000" dirty="0" err="1"/>
              <a:t>Weijie</a:t>
            </a:r>
            <a:r>
              <a:rPr lang="en-US" altLang="zh-CN" sz="2000" dirty="0"/>
              <a:t>" ) ;	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staff1.SetBasicSal( 2000.0 ); 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指向对象的指针</a:t>
            </a:r>
            <a:r>
              <a:rPr lang="en-US" altLang="zh-CN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-&gt;</a:t>
            </a:r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成员名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385877" y="3031713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000" dirty="0"/>
              <a:t> </a:t>
            </a:r>
            <a:r>
              <a:rPr lang="en-US" altLang="zh-CN" sz="2400" b="1" kern="0" dirty="0">
                <a:solidFill>
                  <a:srgbClr val="FF0000"/>
                </a:solidFill>
              </a:rPr>
              <a:t>&lt; </a:t>
            </a:r>
            <a:r>
              <a:rPr lang="zh-CN" altLang="en-US" sz="2400" b="1" kern="0" dirty="0">
                <a:solidFill>
                  <a:srgbClr val="FF0000"/>
                </a:solidFill>
              </a:rPr>
              <a:t>类名 </a:t>
            </a:r>
            <a:r>
              <a:rPr lang="en-US" altLang="zh-CN" sz="2400" b="1" kern="0" dirty="0">
                <a:solidFill>
                  <a:srgbClr val="FF0000"/>
                </a:solidFill>
              </a:rPr>
              <a:t>&gt;  *&lt; </a:t>
            </a:r>
            <a:r>
              <a:rPr lang="zh-CN" altLang="en-US" sz="2400" b="1" kern="0" dirty="0">
                <a:solidFill>
                  <a:srgbClr val="FF0000"/>
                </a:solidFill>
              </a:rPr>
              <a:t>对象指针名</a:t>
            </a:r>
            <a:r>
              <a:rPr lang="en-US" altLang="zh-CN" sz="2400" b="1" kern="0" dirty="0">
                <a:solidFill>
                  <a:srgbClr val="FF0000"/>
                </a:solidFill>
              </a:rPr>
              <a:t>&gt;</a:t>
            </a:r>
            <a:r>
              <a:rPr lang="zh-CN" altLang="en-US" sz="2400" b="1" kern="0" dirty="0">
                <a:solidFill>
                  <a:srgbClr val="FF0000"/>
                </a:solidFill>
              </a:rPr>
              <a:t>；</a:t>
            </a:r>
            <a:r>
              <a:rPr lang="en-US" altLang="zh-CN" sz="2400" b="1" kern="0" dirty="0">
                <a:solidFill>
                  <a:srgbClr val="339966"/>
                </a:solidFill>
              </a:rPr>
              <a:t>//</a:t>
            </a:r>
            <a:r>
              <a:rPr lang="zh-CN" altLang="en-US" sz="2400" b="1" kern="0" dirty="0">
                <a:solidFill>
                  <a:srgbClr val="339966"/>
                </a:solidFill>
              </a:rPr>
              <a:t>定义指向对象的指针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对象指针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 </a:t>
            </a:r>
            <a:r>
              <a:rPr lang="en-US" altLang="zh-CN" sz="2400" b="1" kern="0" dirty="0">
                <a:solidFill>
                  <a:srgbClr val="000000"/>
                </a:solidFill>
              </a:rPr>
              <a:t>-&gt; </a:t>
            </a: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成员名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 </a:t>
            </a:r>
            <a:r>
              <a:rPr lang="en-US" altLang="zh-CN" sz="2400" b="1" kern="0" dirty="0">
                <a:solidFill>
                  <a:srgbClr val="339966"/>
                </a:solidFill>
              </a:rPr>
              <a:t>// </a:t>
            </a:r>
            <a:r>
              <a:rPr lang="zh-CN" altLang="en-US" sz="2400" b="1" kern="0" dirty="0">
                <a:solidFill>
                  <a:srgbClr val="339966"/>
                </a:solidFill>
              </a:rPr>
              <a:t>访问公有数据成员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对象指针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 </a:t>
            </a:r>
            <a:r>
              <a:rPr lang="en-US" altLang="zh-CN" sz="2400" b="1" kern="0" dirty="0">
                <a:solidFill>
                  <a:srgbClr val="000000"/>
                </a:solidFill>
              </a:rPr>
              <a:t>-&gt;</a:t>
            </a:r>
            <a:r>
              <a:rPr lang="en-US" altLang="zh-CN" sz="2400" b="1" kern="0" dirty="0">
                <a:solidFill>
                  <a:srgbClr val="333399"/>
                </a:solidFill>
              </a:rPr>
              <a:t> 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成员名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</a:t>
            </a:r>
            <a:r>
              <a:rPr lang="zh-CN" altLang="en-US" sz="2400" b="1" kern="0" dirty="0">
                <a:solidFill>
                  <a:srgbClr val="333399"/>
                </a:solidFill>
              </a:rPr>
              <a:t>（</a:t>
            </a: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参数表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</a:t>
            </a:r>
            <a:r>
              <a:rPr lang="zh-CN" altLang="en-US" sz="2400" b="1" kern="0" dirty="0">
                <a:solidFill>
                  <a:srgbClr val="333399"/>
                </a:solidFill>
              </a:rPr>
              <a:t>）</a:t>
            </a:r>
            <a:endParaRPr lang="en-US" altLang="zh-CN" sz="2400" b="1" kern="0" dirty="0">
              <a:solidFill>
                <a:srgbClr val="333399"/>
              </a:solidFill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9966"/>
                </a:solidFill>
              </a:rPr>
              <a:t>// </a:t>
            </a:r>
            <a:r>
              <a:rPr lang="zh-CN" altLang="en-US" sz="2400" b="1" kern="0" dirty="0">
                <a:solidFill>
                  <a:srgbClr val="339966"/>
                </a:solidFill>
              </a:rPr>
              <a:t>访问公有成员函数</a:t>
            </a:r>
            <a:endParaRPr lang="en-US" altLang="zh-CN" sz="2400" b="1" kern="0" dirty="0">
              <a:solidFill>
                <a:srgbClr val="339966"/>
              </a:solidFill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zh-CN" altLang="en-US" sz="2400" b="1" kern="0" dirty="0">
                <a:solidFill>
                  <a:srgbClr val="333399"/>
                </a:solidFill>
              </a:rPr>
              <a:t>例如：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 err="1">
                <a:solidFill>
                  <a:srgbClr val="000000"/>
                </a:solidFill>
              </a:rPr>
              <a:t>CCompanyStaff</a:t>
            </a:r>
            <a:r>
              <a:rPr lang="en-US" altLang="zh-CN" sz="2000" kern="0" dirty="0">
                <a:solidFill>
                  <a:srgbClr val="000000"/>
                </a:solidFill>
              </a:rPr>
              <a:t>  staff1, *pstaff1, staff3[10];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000000"/>
                </a:solidFill>
              </a:rPr>
              <a:t>staff1.m_iStafNum = 11111;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 err="1">
                <a:solidFill>
                  <a:srgbClr val="000000"/>
                </a:solidFill>
              </a:rPr>
              <a:t>pstaff</a:t>
            </a:r>
            <a:r>
              <a:rPr lang="en-US" altLang="zh-CN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000" kern="0" dirty="0" err="1">
                <a:solidFill>
                  <a:srgbClr val="000000"/>
                </a:solidFill>
                <a:sym typeface="Wingdings" panose="05000000000000000000" pitchFamily="2" charset="2"/>
              </a:rPr>
              <a:t>m_iStafNum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 = 22222;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staff[0].</a:t>
            </a:r>
            <a:r>
              <a:rPr lang="en-US" altLang="zh-CN" sz="2000" kern="0" dirty="0" err="1">
                <a:solidFill>
                  <a:srgbClr val="000000"/>
                </a:solidFill>
                <a:sym typeface="Wingdings" panose="05000000000000000000" pitchFamily="2" charset="2"/>
              </a:rPr>
              <a:t>m_iStafNum</a:t>
            </a:r>
            <a:r>
              <a:rPr lang="en-US" altLang="zh-CN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 = 33333;</a:t>
            </a:r>
            <a:endParaRPr lang="zh-CN" alt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3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更多的情况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5057681" y="3220363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¢"/>
            </a:pPr>
            <a:r>
              <a:rPr lang="zh-CN" altLang="en-US" sz="3200" b="1" kern="0" dirty="0">
                <a:solidFill>
                  <a:srgbClr val="000000"/>
                </a:solidFill>
              </a:rPr>
              <a:t>对象的引用</a:t>
            </a:r>
            <a:r>
              <a:rPr lang="en-US" altLang="zh-CN" sz="3200" b="1" kern="0" dirty="0">
                <a:solidFill>
                  <a:srgbClr val="000000"/>
                </a:solidFill>
              </a:rPr>
              <a:t>.</a:t>
            </a:r>
            <a:r>
              <a:rPr lang="zh-CN" altLang="en-US" sz="3200" b="1" kern="0" dirty="0">
                <a:solidFill>
                  <a:srgbClr val="000000"/>
                </a:solidFill>
              </a:rPr>
              <a:t>成员名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 err="1">
                <a:solidFill>
                  <a:srgbClr val="333399"/>
                </a:solidFill>
              </a:rPr>
              <a:t>CCompanyStaff</a:t>
            </a:r>
            <a:r>
              <a:rPr lang="en-US" altLang="zh-CN" sz="2800" b="1" kern="0" dirty="0">
                <a:solidFill>
                  <a:srgbClr val="333399"/>
                </a:solidFill>
              </a:rPr>
              <a:t> &amp;staff2=staff1;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Staff2.m_iStafNum= 1001;</a:t>
            </a:r>
            <a:endParaRPr lang="zh-CN" altLang="en-US" sz="2800" b="1" kern="0" dirty="0">
              <a:solidFill>
                <a:srgbClr val="333399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2"/>
            </p:custDataLst>
          </p:nvPr>
        </p:nvSpPr>
        <p:spPr>
          <a:xfrm>
            <a:off x="3310455" y="1887165"/>
            <a:ext cx="2918308" cy="16824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35" b="1" dirty="0">
                <a:solidFill>
                  <a:srgbClr val="197BC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5" name="MH_Others_2"/>
          <p:cNvSpPr txBox="1"/>
          <p:nvPr>
            <p:custDataLst>
              <p:tags r:id="rId3"/>
            </p:custDataLst>
          </p:nvPr>
        </p:nvSpPr>
        <p:spPr>
          <a:xfrm>
            <a:off x="3205585" y="3649338"/>
            <a:ext cx="3128049" cy="636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5" b="1" dirty="0">
                <a:solidFill>
                  <a:srgbClr val="197BC8"/>
                </a:solidFill>
                <a:cs typeface="+mn-ea"/>
                <a:sym typeface="+mn-lt"/>
              </a:rPr>
              <a:t>CONTENTS</a:t>
            </a:r>
            <a:endParaRPr lang="zh-CN" altLang="en-US" sz="4135" b="1" dirty="0">
              <a:solidFill>
                <a:srgbClr val="197BC8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4"/>
            </p:custDataLst>
          </p:nvPr>
        </p:nvSpPr>
        <p:spPr>
          <a:xfrm>
            <a:off x="7465040" y="1969270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类和对象</a:t>
            </a:r>
          </a:p>
        </p:txBody>
      </p:sp>
      <p:sp>
        <p:nvSpPr>
          <p:cNvPr id="7" name="MH_Entry_2"/>
          <p:cNvSpPr/>
          <p:nvPr>
            <p:custDataLst>
              <p:tags r:id="rId5"/>
            </p:custDataLst>
          </p:nvPr>
        </p:nvSpPr>
        <p:spPr>
          <a:xfrm>
            <a:off x="7465040" y="2793703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类和对象的基本概念</a:t>
            </a:r>
          </a:p>
        </p:txBody>
      </p:sp>
      <p:sp>
        <p:nvSpPr>
          <p:cNvPr id="8" name="MH_Entry_3"/>
          <p:cNvSpPr/>
          <p:nvPr>
            <p:custDataLst>
              <p:tags r:id="rId6"/>
            </p:custDataLst>
          </p:nvPr>
        </p:nvSpPr>
        <p:spPr>
          <a:xfrm>
            <a:off x="7465040" y="3618134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构造函数和析构函数</a:t>
            </a:r>
          </a:p>
        </p:txBody>
      </p:sp>
      <p:sp>
        <p:nvSpPr>
          <p:cNvPr id="9" name="MH_Entry_4"/>
          <p:cNvSpPr/>
          <p:nvPr>
            <p:custDataLst>
              <p:tags r:id="rId7"/>
            </p:custDataLst>
          </p:nvPr>
        </p:nvSpPr>
        <p:spPr>
          <a:xfrm>
            <a:off x="7465040" y="4442562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对象数组和对象指针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545184" y="51851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26" y="2400254"/>
            <a:ext cx="2956345" cy="450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9DABCDE-62CA-4705-B4D6-5EFF490E3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746D5F-37AD-44AA-944A-03085A62C2AF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F3D53D-F754-46A6-8F79-F217D7CDD571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53F807A-3AD4-40FB-93B2-E09F6AE271BD}"/>
              </a:ext>
            </a:extLst>
          </p:cNvPr>
          <p:cNvSpPr txBox="1"/>
          <p:nvPr/>
        </p:nvSpPr>
        <p:spPr>
          <a:xfrm>
            <a:off x="4987256" y="2618620"/>
            <a:ext cx="6543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第二部分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构造函数和析构函数</a:t>
            </a:r>
          </a:p>
          <a:p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6DD76B41-5DDB-46BD-8A5E-78EB802FA383}"/>
              </a:ext>
            </a:extLst>
          </p:cNvPr>
          <p:cNvSpPr txBox="1"/>
          <p:nvPr/>
        </p:nvSpPr>
        <p:spPr>
          <a:xfrm>
            <a:off x="5039880" y="3576406"/>
            <a:ext cx="31368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对象初始化和构造函数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AD7A0B3-7B90-4E2F-9715-9DE1FF2DA986}"/>
              </a:ext>
            </a:extLst>
          </p:cNvPr>
          <p:cNvSpPr txBox="1"/>
          <p:nvPr/>
        </p:nvSpPr>
        <p:spPr>
          <a:xfrm>
            <a:off x="8525917" y="3576406"/>
            <a:ext cx="168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构造函数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350C6AA8-0726-4059-BD7C-4A07790BA4DC}"/>
              </a:ext>
            </a:extLst>
          </p:cNvPr>
          <p:cNvSpPr txBox="1"/>
          <p:nvPr/>
        </p:nvSpPr>
        <p:spPr>
          <a:xfrm>
            <a:off x="4987256" y="4151330"/>
            <a:ext cx="223463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构造函数的重载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2F2AA431-4384-4D11-8462-B30EAEA6FA02}"/>
              </a:ext>
            </a:extLst>
          </p:cNvPr>
          <p:cNvSpPr txBox="1"/>
          <p:nvPr/>
        </p:nvSpPr>
        <p:spPr>
          <a:xfrm>
            <a:off x="8460603" y="4105163"/>
            <a:ext cx="168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 析构函数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048DB9-D906-448F-BC48-239786CCFC38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E17B9A-E4B6-4017-94DD-7FAB88F14BEA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F82317B3-AC48-4D29-BDC3-1C2BCE859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>
            <a:extLst>
              <a:ext uri="{FF2B5EF4-FFF2-40B4-BE49-F238E27FC236}">
                <a16:creationId xmlns:a16="http://schemas.microsoft.com/office/drawing/2014/main" id="{55013A65-13E3-41CB-9713-A30EFB4A3D4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>
            <a:extLst>
              <a:ext uri="{FF2B5EF4-FFF2-40B4-BE49-F238E27FC236}">
                <a16:creationId xmlns:a16="http://schemas.microsoft.com/office/drawing/2014/main" id="{EDE4D939-0C77-4E6E-A773-E859BDD07B6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>
            <a:extLst>
              <a:ext uri="{FF2B5EF4-FFF2-40B4-BE49-F238E27FC236}">
                <a16:creationId xmlns:a16="http://schemas.microsoft.com/office/drawing/2014/main" id="{7D6D8172-749A-450F-A5B5-C6DD01CC4AE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>
              <a:extLst>
                <a:ext uri="{FF2B5EF4-FFF2-40B4-BE49-F238E27FC236}">
                  <a16:creationId xmlns:a16="http://schemas.microsoft.com/office/drawing/2014/main" id="{6744C3CB-B674-4FE5-BFAE-0C6E3A4EEB29}"/>
                </a:ext>
              </a:extLst>
            </p:cNvPr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>
              <a:extLst>
                <a:ext uri="{FF2B5EF4-FFF2-40B4-BE49-F238E27FC236}">
                  <a16:creationId xmlns:a16="http://schemas.microsoft.com/office/drawing/2014/main" id="{6303BD57-ED27-4CBA-99CA-5085B1084194}"/>
                </a:ext>
              </a:extLst>
            </p:cNvPr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31A3A72B-F676-49D9-96C6-176F5B18052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>
              <a:extLst>
                <a:ext uri="{FF2B5EF4-FFF2-40B4-BE49-F238E27FC236}">
                  <a16:creationId xmlns:a16="http://schemas.microsoft.com/office/drawing/2014/main" id="{1DBA8E1B-7C5B-4846-AA18-E232D02F5DFB}"/>
                </a:ext>
              </a:extLst>
            </p:cNvPr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>
              <a:extLst>
                <a:ext uri="{FF2B5EF4-FFF2-40B4-BE49-F238E27FC236}">
                  <a16:creationId xmlns:a16="http://schemas.microsoft.com/office/drawing/2014/main" id="{EED78483-DD56-4CF0-B42C-F8A796711800}"/>
                </a:ext>
              </a:extLst>
            </p:cNvPr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>
            <a:extLst>
              <a:ext uri="{FF2B5EF4-FFF2-40B4-BE49-F238E27FC236}">
                <a16:creationId xmlns:a16="http://schemas.microsoft.com/office/drawing/2014/main" id="{4A3F3603-09C6-4C50-BFF0-86D790735F3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>
            <a:extLst>
              <a:ext uri="{FF2B5EF4-FFF2-40B4-BE49-F238E27FC236}">
                <a16:creationId xmlns:a16="http://schemas.microsoft.com/office/drawing/2014/main" id="{8ECC2186-5A27-43F1-B582-71F6298150C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8332890" y="4167537"/>
            <a:ext cx="2990825" cy="1150912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dirty="0"/>
              <a:t>一个实体；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dirty="0"/>
              <a:t> 在使用时，每一个数据成员都应该有确定的值。</a:t>
            </a:r>
          </a:p>
          <a:p>
            <a:pPr marL="0" indent="0" algn="just">
              <a:lnSpc>
                <a:spcPct val="120000"/>
              </a:lnSpc>
              <a:defRPr/>
            </a:pPr>
            <a:br>
              <a:rPr lang="zh-CN" altLang="en-US" sz="1050" dirty="0"/>
            </a:br>
            <a:endParaRPr lang="zh-CN" altLang="en-US" sz="1050" dirty="0"/>
          </a:p>
        </p:txBody>
      </p:sp>
      <p:sp>
        <p:nvSpPr>
          <p:cNvPr id="21" name="千图PPT彼岸天：ID 8661124文本框 15">
            <a:extLst>
              <a:ext uri="{FF2B5EF4-FFF2-40B4-BE49-F238E27FC236}">
                <a16:creationId xmlns:a16="http://schemas.microsoft.com/office/drawing/2014/main" id="{41B3E896-4180-48E9-8EDA-B7AAD113FAC1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8335040" y="3766017"/>
            <a:ext cx="2560380" cy="328231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3" dirty="0">
                <a:solidFill>
                  <a:schemeClr val="accent2"/>
                </a:solidFill>
              </a:rPr>
              <a:t>对象</a:t>
            </a:r>
          </a:p>
        </p:txBody>
      </p:sp>
      <p:sp>
        <p:nvSpPr>
          <p:cNvPr id="22" name="千图PPT彼岸天：ID 8661124文本框 28">
            <a:extLst>
              <a:ext uri="{FF2B5EF4-FFF2-40B4-BE49-F238E27FC236}">
                <a16:creationId xmlns:a16="http://schemas.microsoft.com/office/drawing/2014/main" id="{119486B3-5014-476B-B92A-D5F04BE019DD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719138" y="2596872"/>
            <a:ext cx="3108170" cy="71598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dirty="0"/>
              <a:t> 一种抽象的数据类型；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dirty="0"/>
              <a:t> 不占存储空间；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dirty="0"/>
              <a:t> 不容纳具体数据；</a:t>
            </a:r>
          </a:p>
        </p:txBody>
      </p:sp>
      <p:sp>
        <p:nvSpPr>
          <p:cNvPr id="11" name="千图PPT彼岸天：ID 8661124文本框 18">
            <a:extLst>
              <a:ext uri="{FF2B5EF4-FFF2-40B4-BE49-F238E27FC236}">
                <a16:creationId xmlns:a16="http://schemas.microsoft.com/office/drawing/2014/main" id="{38459885-A9FE-4A85-84E8-68704C928F9C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1266930" y="2203125"/>
            <a:ext cx="2560380" cy="328231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3" dirty="0">
                <a:solidFill>
                  <a:schemeClr val="accent1"/>
                </a:solidFill>
              </a:rPr>
              <a:t>类</a:t>
            </a:r>
          </a:p>
        </p:txBody>
      </p:sp>
      <p:sp>
        <p:nvSpPr>
          <p:cNvPr id="17" name="千图PPT彼岸天：ID 8661124Freeform: Shape 20">
            <a:extLst>
              <a:ext uri="{FF2B5EF4-FFF2-40B4-BE49-F238E27FC236}">
                <a16:creationId xmlns:a16="http://schemas.microsoft.com/office/drawing/2014/main" id="{976EBB30-438A-43DE-8639-AA83BA6EB754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>
            <a:extLst>
              <a:ext uri="{FF2B5EF4-FFF2-40B4-BE49-F238E27FC236}">
                <a16:creationId xmlns:a16="http://schemas.microsoft.com/office/drawing/2014/main" id="{D807766E-63AD-4BBA-82AF-7736786313EF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>
            <a:extLst>
              <a:ext uri="{FF2B5EF4-FFF2-40B4-BE49-F238E27FC236}">
                <a16:creationId xmlns:a16="http://schemas.microsoft.com/office/drawing/2014/main" id="{1C944775-6E50-491B-84D1-78D43B69E4BC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>
            <a:extLst>
              <a:ext uri="{FF2B5EF4-FFF2-40B4-BE49-F238E27FC236}">
                <a16:creationId xmlns:a16="http://schemas.microsoft.com/office/drawing/2014/main" id="{318ED052-9195-4CB8-898C-C544BAA40FA3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>
            <a:extLst>
              <a:ext uri="{FF2B5EF4-FFF2-40B4-BE49-F238E27FC236}">
                <a16:creationId xmlns:a16="http://schemas.microsoft.com/office/drawing/2014/main" id="{E52B0FCA-226A-4D16-B401-DD692A475D1C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>
            <a:extLst>
              <a:ext uri="{FF2B5EF4-FFF2-40B4-BE49-F238E27FC236}">
                <a16:creationId xmlns:a16="http://schemas.microsoft.com/office/drawing/2014/main" id="{1D8A604F-4C1B-4A8A-B9F5-77D29FA249C2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>
            <a:extLst>
              <a:ext uri="{FF2B5EF4-FFF2-40B4-BE49-F238E27FC236}">
                <a16:creationId xmlns:a16="http://schemas.microsoft.com/office/drawing/2014/main" id="{554D7003-7421-4EE9-A60E-579F321FE034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对象初始化和构造函数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F5242B0C-65E4-4D5B-9CFA-8B3A9B595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886" y="5720160"/>
            <a:ext cx="7559675" cy="108585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32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提供特殊的函数，专门用于对象生成时的初始化。</a:t>
            </a:r>
          </a:p>
        </p:txBody>
      </p:sp>
    </p:spTree>
    <p:extLst>
      <p:ext uri="{BB962C8B-B14F-4D97-AF65-F5344CB8AC3E}">
        <p14:creationId xmlns:p14="http://schemas.microsoft.com/office/powerpoint/2010/main" val="3553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3877985" cy="1077218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构造函数是一种特殊的成员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函数，主要用于为对象分配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空间，进行初始化。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583584" y="3210168"/>
            <a:ext cx="5757905" cy="2462844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声明一个构造函数的语示格式如下：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public: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类名（</a:t>
            </a:r>
            <a:r>
              <a:rPr lang="en-US" altLang="zh-CN" sz="2000" dirty="0"/>
              <a:t>&lt; </a:t>
            </a:r>
            <a:r>
              <a:rPr lang="zh-CN" altLang="en-US" sz="2000" dirty="0"/>
              <a:t>参数表 </a:t>
            </a:r>
            <a:r>
              <a:rPr lang="en-US" altLang="zh-CN" sz="2000" dirty="0"/>
              <a:t>&gt;</a:t>
            </a:r>
            <a:r>
              <a:rPr lang="zh-CN" altLang="en-US" sz="2000" dirty="0"/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同成员函数一样，可以在类内定义，也可类内声明、类外定义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用户不定义构造函数，则系统自动生成一个空构造函数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</a:p>
        </p:txBody>
      </p:sp>
    </p:spTree>
    <p:extLst>
      <p:ext uri="{BB962C8B-B14F-4D97-AF65-F5344CB8AC3E}">
        <p14:creationId xmlns:p14="http://schemas.microsoft.com/office/powerpoint/2010/main" val="37664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/>
          <p:cNvGrpSpPr/>
          <p:nvPr>
            <p:custDataLst>
              <p:tags r:id="rId1"/>
            </p:custDataLst>
          </p:nvPr>
        </p:nvGrpSpPr>
        <p:grpSpPr>
          <a:xfrm>
            <a:off x="4383463" y="1556792"/>
            <a:ext cx="5693559" cy="4557731"/>
            <a:chOff x="8036657" y="1556792"/>
            <a:chExt cx="3209290" cy="4557731"/>
          </a:xfrm>
        </p:grpSpPr>
        <p:sp>
          <p:nvSpPr>
            <p:cNvPr id="12" name="Freeform: Shape 12"/>
            <p:cNvSpPr/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/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/>
            <p:cNvSpPr/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/>
            <p:cNvSpPr/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/>
            <p:cNvSpPr/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/>
            <p:cNvSpPr/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/>
            <p:cNvSpPr/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/>
            <p:cNvSpPr/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/>
            <p:cNvSpPr/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/>
            <p:cNvSpPr/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/>
            <p:cNvSpPr/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/>
            <p:cNvSpPr/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" name="千图PPT彼岸天：ID 8661124Freeform: Shape 9"/>
          <p:cNvSpPr/>
          <p:nvPr>
            <p:custDataLst>
              <p:tags r:id="rId2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/>
          <p:cNvSpPr/>
          <p:nvPr>
            <p:custDataLst>
              <p:tags r:id="rId3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/>
          <p:cNvSpPr/>
          <p:nvPr>
            <p:custDataLst>
              <p:tags r:id="rId4"/>
            </p:custDataLst>
          </p:nvPr>
        </p:nvSpPr>
        <p:spPr>
          <a:xfrm>
            <a:off x="4687190" y="1907387"/>
            <a:ext cx="5147617" cy="378719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>
            <a:extLst>
              <a:ext uri="{FF2B5EF4-FFF2-40B4-BE49-F238E27FC236}">
                <a16:creationId xmlns:a16="http://schemas.microsoft.com/office/drawing/2014/main" id="{1AB0294B-3500-4B3C-BA1E-CAA177F132A0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</a:p>
        </p:txBody>
      </p:sp>
    </p:spTree>
    <p:extLst>
      <p:ext uri="{BB962C8B-B14F-4D97-AF65-F5344CB8AC3E}">
        <p14:creationId xmlns:p14="http://schemas.microsoft.com/office/powerpoint/2010/main" val="7463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/>
          <p:cNvGrpSpPr/>
          <p:nvPr>
            <p:custDataLst>
              <p:tags r:id="rId2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/>
            <p:cNvSpPr/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/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/>
            <p:cNvSpPr/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/>
            <p:cNvSpPr/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/>
            <p:cNvSpPr/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/>
            <p:cNvSpPr/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/>
            <p:cNvSpPr/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/>
            <p:cNvSpPr/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/>
            <p:cNvSpPr/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/>
            <p:cNvSpPr/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/>
            <p:cNvSpPr/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/>
            <p:cNvSpPr/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千图PPT彼岸天：ID 8661124文本框 4"/>
          <p:cNvSpPr txBox="1"/>
          <p:nvPr>
            <p:custDataLst>
              <p:tags r:id="rId3"/>
            </p:custDataLst>
          </p:nvPr>
        </p:nvSpPr>
        <p:spPr>
          <a:xfrm>
            <a:off x="3439996" y="2839948"/>
            <a:ext cx="4304412" cy="3924746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class Complex{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private</a:t>
            </a:r>
            <a:r>
              <a:rPr kumimoji="1"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real;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</a:t>
            </a:r>
            <a:r>
              <a:rPr kumimoji="1" lang="en-US" altLang="zh-CN" sz="24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public :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Complex()</a:t>
            </a:r>
            <a:r>
              <a:rPr kumimoji="1"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1"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{ real = 0; 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= 0;}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</a:t>
            </a:r>
            <a:r>
              <a:rPr kumimoji="1" lang="en-US" altLang="zh-CN" sz="2400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abscomplex</a:t>
            </a: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{ ……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}; </a:t>
            </a:r>
          </a:p>
        </p:txBody>
      </p:sp>
      <p:sp>
        <p:nvSpPr>
          <p:cNvPr id="10" name="千图PPT彼岸天：ID 8661124Freeform: Shape 9"/>
          <p:cNvSpPr/>
          <p:nvPr>
            <p:custDataLst>
              <p:tags r:id="rId4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/>
          <p:cNvSpPr/>
          <p:nvPr>
            <p:custDataLst>
              <p:tags r:id="rId5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/>
          <p:cNvSpPr/>
          <p:nvPr>
            <p:custDataLst>
              <p:tags r:id="rId6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1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/>
          <p:cNvSpPr/>
          <p:nvPr>
            <p:custDataLst>
              <p:tags r:id="rId7"/>
            </p:custDataLst>
          </p:nvPr>
        </p:nvSpPr>
        <p:spPr>
          <a:xfrm>
            <a:off x="1244376" y="1562933"/>
            <a:ext cx="5251782" cy="854603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构造函数可以不带参数</a:t>
            </a:r>
          </a:p>
        </p:txBody>
      </p:sp>
      <p:sp>
        <p:nvSpPr>
          <p:cNvPr id="27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不带参数的构造函数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千图PPT彼岸天：ID 8661124矩形 27">
            <a:extLst>
              <a:ext uri="{FF2B5EF4-FFF2-40B4-BE49-F238E27FC236}">
                <a16:creationId xmlns:a16="http://schemas.microsoft.com/office/drawing/2014/main" id="{8AB1750C-4255-4096-9EE8-041AC2DAA4C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44376" y="2274812"/>
            <a:ext cx="5251782" cy="854603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不带参数的构造函数对对象的初始化是固定的。</a:t>
            </a:r>
          </a:p>
        </p:txBody>
      </p:sp>
    </p:spTree>
    <p:extLst>
      <p:ext uri="{BB962C8B-B14F-4D97-AF65-F5344CB8AC3E}">
        <p14:creationId xmlns:p14="http://schemas.microsoft.com/office/powerpoint/2010/main" val="18172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24" grpId="0" animBg="1"/>
      <p:bldP spid="25" grpId="0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8AD954AA-D51F-4610-9A10-AFA3150CD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95401" y="1411750"/>
            <a:ext cx="2819400" cy="1915542"/>
            <a:chOff x="1295401" y="1411750"/>
            <a:chExt cx="2819400" cy="1915542"/>
          </a:xfrm>
        </p:grpSpPr>
        <p:sp>
          <p:nvSpPr>
            <p:cNvPr id="4" name="Rectangle: Rounded Corners 5">
              <a:extLst>
                <a:ext uri="{FF2B5EF4-FFF2-40B4-BE49-F238E27FC236}">
                  <a16:creationId xmlns:a16="http://schemas.microsoft.com/office/drawing/2014/main" id="{CB4344AE-1032-4F83-9ADF-DD297011DB78}"/>
                </a:ext>
              </a:extLst>
            </p:cNvPr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1C761DB4-BBBA-4F57-B168-5FC6565C79F5}"/>
                </a:ext>
              </a:extLst>
            </p:cNvPr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>
                <a:extLst>
                  <a:ext uri="{FF2B5EF4-FFF2-40B4-BE49-F238E27FC236}">
                    <a16:creationId xmlns:a16="http://schemas.microsoft.com/office/drawing/2014/main" id="{CDB811EA-A4AF-4D08-A75F-1EBBD7FE26E0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>
                <a:extLst>
                  <a:ext uri="{FF2B5EF4-FFF2-40B4-BE49-F238E27FC236}">
                    <a16:creationId xmlns:a16="http://schemas.microsoft.com/office/drawing/2014/main" id="{2F91A441-DAC4-451D-96B0-B5BB949C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F18053AE-86B8-4EE7-BBF6-81F2271119E8}"/>
                </a:ext>
              </a:extLst>
            </p:cNvPr>
            <p:cNvSpPr txBox="1"/>
            <p:nvPr/>
          </p:nvSpPr>
          <p:spPr>
            <a:xfrm>
              <a:off x="1423338" y="2544964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函数名必须与类名相同</a:t>
              </a:r>
            </a:p>
          </p:txBody>
        </p:sp>
      </p:grpSp>
      <p:grpSp>
        <p:nvGrpSpPr>
          <p:cNvPr id="46" name="千图PPT彼岸天：ID 8661124库_组合 45">
            <a:extLst>
              <a:ext uri="{FF2B5EF4-FFF2-40B4-BE49-F238E27FC236}">
                <a16:creationId xmlns:a16="http://schemas.microsoft.com/office/drawing/2014/main" id="{A1603BD4-2736-4541-A3F4-E462E82C20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86300" y="1411748"/>
            <a:ext cx="2819400" cy="1915544"/>
            <a:chOff x="4686300" y="1411748"/>
            <a:chExt cx="2819400" cy="1915544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6231DC29-E769-47AD-BCFE-0BBBFD9E6E58}"/>
                </a:ext>
              </a:extLst>
            </p:cNvPr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AEC9665-8EA9-442C-9AA2-7BFE182B02C4}"/>
                </a:ext>
              </a:extLst>
            </p:cNvPr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>
                <a:extLst>
                  <a:ext uri="{FF2B5EF4-FFF2-40B4-BE49-F238E27FC236}">
                    <a16:creationId xmlns:a16="http://schemas.microsoft.com/office/drawing/2014/main" id="{8B0AF09A-5E12-4598-BE30-70A0E37A217E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>
                <a:extLst>
                  <a:ext uri="{FF2B5EF4-FFF2-40B4-BE49-F238E27FC236}">
                    <a16:creationId xmlns:a16="http://schemas.microsoft.com/office/drawing/2014/main" id="{29322BE2-CBCE-4094-BD0D-333B015A3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9AF8EAC5-CDE6-4BF6-BC2C-C2C8E389B02A}"/>
                </a:ext>
              </a:extLst>
            </p:cNvPr>
            <p:cNvSpPr txBox="1"/>
            <p:nvPr/>
          </p:nvSpPr>
          <p:spPr>
            <a:xfrm>
              <a:off x="4814239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可以有任意类型的参数，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但不能有返回值类型</a:t>
              </a:r>
            </a:p>
          </p:txBody>
        </p:sp>
      </p:grpSp>
      <p:grpSp>
        <p:nvGrpSpPr>
          <p:cNvPr id="47" name="千图PPT彼岸天：ID 8661124库_组合 46">
            <a:extLst>
              <a:ext uri="{FF2B5EF4-FFF2-40B4-BE49-F238E27FC236}">
                <a16:creationId xmlns:a16="http://schemas.microsoft.com/office/drawing/2014/main" id="{2C239C55-C2BE-4B2E-8510-D727A2A9250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077200" y="1408895"/>
            <a:ext cx="2819400" cy="1918397"/>
            <a:chOff x="8077200" y="1408895"/>
            <a:chExt cx="2819400" cy="1918397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4F910369-AF29-4EE6-880D-5F57E4B545CE}"/>
                </a:ext>
              </a:extLst>
            </p:cNvPr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863DE6A6-0E75-42B6-BFF1-082F3EA708E6}"/>
                </a:ext>
              </a:extLst>
            </p:cNvPr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>
                <a:extLst>
                  <a:ext uri="{FF2B5EF4-FFF2-40B4-BE49-F238E27FC236}">
                    <a16:creationId xmlns:a16="http://schemas.microsoft.com/office/drawing/2014/main" id="{67A83B21-5FB1-46B5-A129-BEB1325892ED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>
                <a:extLst>
                  <a:ext uri="{FF2B5EF4-FFF2-40B4-BE49-F238E27FC236}">
                    <a16:creationId xmlns:a16="http://schemas.microsoft.com/office/drawing/2014/main" id="{6FA3AA77-6226-4E0D-BD5B-F3847C55C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>
              <a:extLst>
                <a:ext uri="{FF2B5EF4-FFF2-40B4-BE49-F238E27FC236}">
                  <a16:creationId xmlns:a16="http://schemas.microsoft.com/office/drawing/2014/main" id="{717F5AAA-0C1D-4C61-827F-65390A50C058}"/>
                </a:ext>
              </a:extLst>
            </p:cNvPr>
            <p:cNvSpPr txBox="1"/>
            <p:nvPr/>
          </p:nvSpPr>
          <p:spPr>
            <a:xfrm>
              <a:off x="8205138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函数体可以写在类内，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也可以写在类外</a:t>
              </a:r>
            </a:p>
          </p:txBody>
        </p:sp>
      </p:grpSp>
      <p:grpSp>
        <p:nvGrpSpPr>
          <p:cNvPr id="50" name="千图PPT彼岸天：ID 8661124库_组合 49">
            <a:extLst>
              <a:ext uri="{FF2B5EF4-FFF2-40B4-BE49-F238E27FC236}">
                <a16:creationId xmlns:a16="http://schemas.microsoft.com/office/drawing/2014/main" id="{77B3C856-E802-46BF-9CAA-666FFC283BC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295401" y="3940538"/>
            <a:ext cx="2819400" cy="1923696"/>
            <a:chOff x="1295401" y="3940538"/>
            <a:chExt cx="2819400" cy="1923696"/>
          </a:xfrm>
        </p:grpSpPr>
        <p:sp>
          <p:nvSpPr>
            <p:cNvPr id="11" name="Rectangle: Rounded Corners 26">
              <a:extLst>
                <a:ext uri="{FF2B5EF4-FFF2-40B4-BE49-F238E27FC236}">
                  <a16:creationId xmlns:a16="http://schemas.microsoft.com/office/drawing/2014/main" id="{4B0D679C-7BF1-4B29-AF6B-108813E1F547}"/>
                </a:ext>
              </a:extLst>
            </p:cNvPr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>
              <a:extLst>
                <a:ext uri="{FF2B5EF4-FFF2-40B4-BE49-F238E27FC236}">
                  <a16:creationId xmlns:a16="http://schemas.microsoft.com/office/drawing/2014/main" id="{E3FDB62D-0652-4B5C-93BA-8DF0C90C1D34}"/>
                </a:ext>
              </a:extLst>
            </p:cNvPr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>
                <a:extLst>
                  <a:ext uri="{FF2B5EF4-FFF2-40B4-BE49-F238E27FC236}">
                    <a16:creationId xmlns:a16="http://schemas.microsoft.com/office/drawing/2014/main" id="{16241F20-8E98-478B-BD60-6A8147CFAEA1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>
                <a:extLst>
                  <a:ext uri="{FF2B5EF4-FFF2-40B4-BE49-F238E27FC236}">
                    <a16:creationId xmlns:a16="http://schemas.microsoft.com/office/drawing/2014/main" id="{7690EF9C-9595-418E-8059-B3666BB03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>
              <a:extLst>
                <a:ext uri="{FF2B5EF4-FFF2-40B4-BE49-F238E27FC236}">
                  <a16:creationId xmlns:a16="http://schemas.microsoft.com/office/drawing/2014/main" id="{C810A5B4-F405-41F2-9CDC-D5ABAD381375}"/>
                </a:ext>
              </a:extLst>
            </p:cNvPr>
            <p:cNvSpPr txBox="1"/>
            <p:nvPr/>
          </p:nvSpPr>
          <p:spPr>
            <a:xfrm>
              <a:off x="1424527" y="490100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在建立对象时自动执行，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不需要用户来调用</a:t>
              </a:r>
            </a:p>
          </p:txBody>
        </p:sp>
      </p:grpSp>
      <p:grpSp>
        <p:nvGrpSpPr>
          <p:cNvPr id="49" name="千图PPT彼岸天：ID 8661124库_组合 48">
            <a:extLst>
              <a:ext uri="{FF2B5EF4-FFF2-40B4-BE49-F238E27FC236}">
                <a16:creationId xmlns:a16="http://schemas.microsoft.com/office/drawing/2014/main" id="{1BEA040F-A53B-4B08-AD61-52ACB80794A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86300" y="3940536"/>
            <a:ext cx="2819400" cy="1923698"/>
            <a:chOff x="4686300" y="3940536"/>
            <a:chExt cx="2819400" cy="1923698"/>
          </a:xfrm>
        </p:grpSpPr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36A739B7-0CC2-4D4B-B72A-03A6BCB67040}"/>
                </a:ext>
              </a:extLst>
            </p:cNvPr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>
              <a:extLst>
                <a:ext uri="{FF2B5EF4-FFF2-40B4-BE49-F238E27FC236}">
                  <a16:creationId xmlns:a16="http://schemas.microsoft.com/office/drawing/2014/main" id="{43DA621E-6E50-4CCC-B9FF-EBB79992E3D3}"/>
                </a:ext>
              </a:extLst>
            </p:cNvPr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>
                <a:extLst>
                  <a:ext uri="{FF2B5EF4-FFF2-40B4-BE49-F238E27FC236}">
                    <a16:creationId xmlns:a16="http://schemas.microsoft.com/office/drawing/2014/main" id="{E43EC385-45B9-4B24-88B7-CE497A280B43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:a16="http://schemas.microsoft.com/office/drawing/2014/main" id="{E15D255E-6F2D-418A-9618-76B94683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>
              <a:extLst>
                <a:ext uri="{FF2B5EF4-FFF2-40B4-BE49-F238E27FC236}">
                  <a16:creationId xmlns:a16="http://schemas.microsoft.com/office/drawing/2014/main" id="{A031313C-A54A-4AFB-B869-2E47C9BAC82E}"/>
                </a:ext>
              </a:extLst>
            </p:cNvPr>
            <p:cNvSpPr txBox="1"/>
            <p:nvPr/>
          </p:nvSpPr>
          <p:spPr>
            <a:xfrm>
              <a:off x="4814239" y="4901005"/>
              <a:ext cx="2563521" cy="68591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一般不提倡在构造函数中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加入与初始化无关的内容</a:t>
              </a:r>
            </a:p>
          </p:txBody>
        </p:sp>
      </p:grpSp>
      <p:grpSp>
        <p:nvGrpSpPr>
          <p:cNvPr id="48" name="千图PPT彼岸天：ID 8661124库_组合 47">
            <a:extLst>
              <a:ext uri="{FF2B5EF4-FFF2-40B4-BE49-F238E27FC236}">
                <a16:creationId xmlns:a16="http://schemas.microsoft.com/office/drawing/2014/main" id="{DA5792FA-2BB1-42E2-A31F-9A1B44764C1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077200" y="3937683"/>
            <a:ext cx="2819400" cy="1926551"/>
            <a:chOff x="8077200" y="3937683"/>
            <a:chExt cx="2819400" cy="1926551"/>
          </a:xfrm>
        </p:grpSpPr>
        <p:sp>
          <p:nvSpPr>
            <p:cNvPr id="15" name="Rectangle: Rounded Corners 40">
              <a:extLst>
                <a:ext uri="{FF2B5EF4-FFF2-40B4-BE49-F238E27FC236}">
                  <a16:creationId xmlns:a16="http://schemas.microsoft.com/office/drawing/2014/main" id="{7A51D57D-5EE1-407B-9880-97F48E9BA75F}"/>
                </a:ext>
              </a:extLst>
            </p:cNvPr>
            <p:cNvSpPr/>
            <p:nvPr/>
          </p:nvSpPr>
          <p:spPr>
            <a:xfrm>
              <a:off x="80772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41">
              <a:extLst>
                <a:ext uri="{FF2B5EF4-FFF2-40B4-BE49-F238E27FC236}">
                  <a16:creationId xmlns:a16="http://schemas.microsoft.com/office/drawing/2014/main" id="{A21A9812-B221-404D-AFE5-96EEDFCBD622}"/>
                </a:ext>
              </a:extLst>
            </p:cNvPr>
            <p:cNvGrpSpPr/>
            <p:nvPr/>
          </p:nvGrpSpPr>
          <p:grpSpPr>
            <a:xfrm>
              <a:off x="9084964" y="3937683"/>
              <a:ext cx="803870" cy="803870"/>
              <a:chOff x="9029700" y="1225947"/>
              <a:chExt cx="914400" cy="914400"/>
            </a:xfrm>
          </p:grpSpPr>
          <p:sp>
            <p:nvSpPr>
              <p:cNvPr id="32" name="Rectangle: Rounded Corners 44">
                <a:extLst>
                  <a:ext uri="{FF2B5EF4-FFF2-40B4-BE49-F238E27FC236}">
                    <a16:creationId xmlns:a16="http://schemas.microsoft.com/office/drawing/2014/main" id="{1781BF6F-FB46-4647-8E1C-65538FAC6083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5">
                <a:extLst>
                  <a:ext uri="{FF2B5EF4-FFF2-40B4-BE49-F238E27FC236}">
                    <a16:creationId xmlns:a16="http://schemas.microsoft.com/office/drawing/2014/main" id="{07B6BA47-CE65-4A4D-9E4C-006329F5D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BDF05FE7-A2EE-4989-A0A9-FBDD1C9E5161}"/>
                </a:ext>
              </a:extLst>
            </p:cNvPr>
            <p:cNvSpPr txBox="1"/>
            <p:nvPr/>
          </p:nvSpPr>
          <p:spPr>
            <a:xfrm>
              <a:off x="8205137" y="4901005"/>
              <a:ext cx="2563521" cy="61258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一般声明为公有成员，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自动调用</a:t>
              </a:r>
            </a:p>
          </p:txBody>
        </p:sp>
      </p:grpSp>
      <p:sp>
        <p:nvSpPr>
          <p:cNvPr id="51" name="圆角矩形 3">
            <a:extLst>
              <a:ext uri="{FF2B5EF4-FFF2-40B4-BE49-F238E27FC236}">
                <a16:creationId xmlns:a16="http://schemas.microsoft.com/office/drawing/2014/main" id="{C5990E0D-25A0-48EB-BD0D-72BB2E8CC83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25326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3877985" cy="1077218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这种方法不在函数体内对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数据成员初始化，而是在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函数首部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583584" y="3210168"/>
            <a:ext cx="5757905" cy="2462844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class Complex{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private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real;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double </a:t>
            </a:r>
            <a:r>
              <a:rPr kumimoji="1"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public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Complex(double </a:t>
            </a:r>
            <a:r>
              <a:rPr kumimoji="1"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r,double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endParaRPr kumimoji="1"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……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Complex::Complex(double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r,double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): real(r),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imag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  }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用成员初始化列表对数据成员初始化</a:t>
            </a:r>
          </a:p>
        </p:txBody>
      </p:sp>
      <p:sp>
        <p:nvSpPr>
          <p:cNvPr id="9" name="矩形标注 1">
            <a:extLst>
              <a:ext uri="{FF2B5EF4-FFF2-40B4-BE49-F238E27FC236}">
                <a16:creationId xmlns:a16="http://schemas.microsoft.com/office/drawing/2014/main" id="{CE4E95FE-1305-4883-A10A-A8E1EB7628D2}"/>
              </a:ext>
            </a:extLst>
          </p:cNvPr>
          <p:cNvSpPr/>
          <p:nvPr/>
        </p:nvSpPr>
        <p:spPr>
          <a:xfrm>
            <a:off x="7865199" y="3186844"/>
            <a:ext cx="2520280" cy="936104"/>
          </a:xfrm>
          <a:prstGeom prst="wedgeRectCallout">
            <a:avLst>
              <a:gd name="adj1" fmla="val 38723"/>
              <a:gd name="adj2" fmla="val 16110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用形参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的值初始化数据成员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real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real=r</a:t>
            </a:r>
            <a:endParaRPr lang="zh-CN" altLang="en-US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45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5"/>
            <a:ext cx="4121655" cy="1378345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数据成员是按照他们在类中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声明的顺序进行初始化的，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与他们在初始化列表中列出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的顺序无关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480947" y="2914806"/>
            <a:ext cx="6424914" cy="3849885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# include</a:t>
            </a:r>
            <a:r>
              <a:rPr lang="en-US" altLang="zh-CN" b="1" dirty="0">
                <a:solidFill>
                  <a:srgbClr val="A31515"/>
                </a:solidFill>
                <a:ea typeface="新宋体" panose="02010609030101010101" pitchFamily="49" charset="-122"/>
              </a:rPr>
              <a:t>&lt;iostream&gt;</a:t>
            </a:r>
            <a:endParaRPr lang="en-US" altLang="zh-CN" b="1" dirty="0">
              <a:solidFill>
                <a:srgbClr val="000000"/>
              </a:solidFill>
              <a:ea typeface="新宋体" panose="02010609030101010101" pitchFamily="49" charset="-122"/>
            </a:endParaRP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using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namespace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std;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2B91AF"/>
                </a:solidFill>
                <a:ea typeface="新宋体" panose="02010609030101010101" pitchFamily="49" charset="-122"/>
              </a:rPr>
              <a:t>D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{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: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D(</a:t>
            </a: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) :men2(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), men1(men2 + 1)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{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cout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ea typeface="新宋体" panose="02010609030101010101" pitchFamily="49" charset="-122"/>
              </a:rPr>
              <a:t>"men1 :"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men1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endl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cout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ea typeface="新宋体" panose="02010609030101010101" pitchFamily="49" charset="-122"/>
              </a:rPr>
              <a:t>"men2 :"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men2 </a:t>
            </a:r>
            <a:r>
              <a:rPr lang="en-US" altLang="zh-CN" b="1" dirty="0">
                <a:solidFill>
                  <a:srgbClr val="008080"/>
                </a:solidFill>
                <a:ea typeface="新宋体" panose="02010609030101010101" pitchFamily="49" charset="-122"/>
              </a:rPr>
              <a:t>&lt;&lt;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ea typeface="新宋体" panose="02010609030101010101" pitchFamily="49" charset="-122"/>
              </a:rPr>
              <a:t>endl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}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private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: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   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men1;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   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men2;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};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main()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{  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   </a:t>
            </a:r>
            <a:r>
              <a:rPr lang="en-US" altLang="zh-CN" b="1" dirty="0">
                <a:solidFill>
                  <a:srgbClr val="2B91AF"/>
                </a:solidFill>
                <a:ea typeface="新宋体" panose="02010609030101010101" pitchFamily="49" charset="-122"/>
              </a:rPr>
              <a:t>D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d(15);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FF"/>
                </a:solidFill>
                <a:ea typeface="新宋体" panose="02010609030101010101" pitchFamily="49" charset="-122"/>
              </a:rPr>
              <a:t>    return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 0;</a:t>
            </a:r>
          </a:p>
          <a:p>
            <a:pPr lv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}</a:t>
            </a:r>
            <a:r>
              <a:rPr lang="zh-CN" altLang="en-US" b="1" dirty="0">
                <a:solidFill>
                  <a:srgbClr val="000000"/>
                </a:solidFill>
                <a:ea typeface="新宋体" panose="02010609030101010101" pitchFamily="49" charset="-122"/>
              </a:rPr>
              <a:t>输出结果为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16</a:t>
            </a:r>
            <a:r>
              <a:rPr lang="zh-CN" altLang="en-US" b="1" dirty="0">
                <a:solidFill>
                  <a:srgbClr val="000000"/>
                </a:solidFill>
                <a:ea typeface="新宋体" panose="02010609030101010101" pitchFamily="49" charset="-122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ea typeface="新宋体" panose="02010609030101010101" pitchFamily="49" charset="-122"/>
              </a:rPr>
              <a:t>15</a:t>
            </a:r>
            <a:endParaRPr lang="zh-CN" altLang="en-US" b="1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用成员初始化列表对数据成员初始化</a:t>
            </a:r>
          </a:p>
        </p:txBody>
      </p:sp>
    </p:spTree>
    <p:extLst>
      <p:ext uri="{BB962C8B-B14F-4D97-AF65-F5344CB8AC3E}">
        <p14:creationId xmlns:p14="http://schemas.microsoft.com/office/powerpoint/2010/main" val="372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5"/>
            <a:ext cx="4121655" cy="1378345"/>
          </a:xfrm>
          <a:prstGeom prst="rect">
            <a:avLst/>
          </a:prstGeom>
          <a:noFill/>
        </p:spPr>
        <p:txBody>
          <a:bodyPr wrap="none">
            <a:normAutofit fontScale="92500" lnSpcReduction="1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所谓重载构造函数，是指同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一个构造函数名，具有不同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的实现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032022" y="3204055"/>
            <a:ext cx="6424914" cy="38498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zh-CN" altLang="en-US" sz="2800" b="1" kern="0" dirty="0">
                <a:solidFill>
                  <a:srgbClr val="333399"/>
                </a:solidFill>
              </a:rPr>
              <a:t>不同情况下，需要不同对不同类型和个数的数据成员初始化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FF0000"/>
                </a:solidFill>
              </a:rPr>
              <a:t>可以有多个构造函数，只有一个默认构造函数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构造函数的重载</a:t>
            </a:r>
          </a:p>
        </p:txBody>
      </p:sp>
    </p:spTree>
    <p:extLst>
      <p:ext uri="{BB962C8B-B14F-4D97-AF65-F5344CB8AC3E}">
        <p14:creationId xmlns:p14="http://schemas.microsoft.com/office/powerpoint/2010/main" val="9373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8AD954AA-D51F-4610-9A10-AFA3150CD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95401" y="1411750"/>
            <a:ext cx="2819400" cy="1915542"/>
            <a:chOff x="1295401" y="1411750"/>
            <a:chExt cx="2819400" cy="1915542"/>
          </a:xfrm>
        </p:grpSpPr>
        <p:sp>
          <p:nvSpPr>
            <p:cNvPr id="4" name="Rectangle: Rounded Corners 5">
              <a:extLst>
                <a:ext uri="{FF2B5EF4-FFF2-40B4-BE49-F238E27FC236}">
                  <a16:creationId xmlns:a16="http://schemas.microsoft.com/office/drawing/2014/main" id="{CB4344AE-1032-4F83-9ADF-DD297011DB78}"/>
                </a:ext>
              </a:extLst>
            </p:cNvPr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1C761DB4-BBBA-4F57-B168-5FC6565C79F5}"/>
                </a:ext>
              </a:extLst>
            </p:cNvPr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>
                <a:extLst>
                  <a:ext uri="{FF2B5EF4-FFF2-40B4-BE49-F238E27FC236}">
                    <a16:creationId xmlns:a16="http://schemas.microsoft.com/office/drawing/2014/main" id="{CDB811EA-A4AF-4D08-A75F-1EBBD7FE26E0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>
                <a:extLst>
                  <a:ext uri="{FF2B5EF4-FFF2-40B4-BE49-F238E27FC236}">
                    <a16:creationId xmlns:a16="http://schemas.microsoft.com/office/drawing/2014/main" id="{2F91A441-DAC4-451D-96B0-B5BB949C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F18053AE-86B8-4EE7-BBF6-81F2271119E8}"/>
                </a:ext>
              </a:extLst>
            </p:cNvPr>
            <p:cNvSpPr txBox="1"/>
            <p:nvPr/>
          </p:nvSpPr>
          <p:spPr>
            <a:xfrm>
              <a:off x="1423338" y="2299668"/>
              <a:ext cx="2563521" cy="102762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Time::Time()</a:t>
              </a:r>
            </a:p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{hour=0;</a:t>
              </a:r>
            </a:p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  minute=0;</a:t>
              </a:r>
            </a:p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 sec=0;}</a:t>
              </a:r>
            </a:p>
          </p:txBody>
        </p:sp>
      </p:grpSp>
      <p:grpSp>
        <p:nvGrpSpPr>
          <p:cNvPr id="46" name="千图PPT彼岸天：ID 8661124库_组合 45">
            <a:extLst>
              <a:ext uri="{FF2B5EF4-FFF2-40B4-BE49-F238E27FC236}">
                <a16:creationId xmlns:a16="http://schemas.microsoft.com/office/drawing/2014/main" id="{A1603BD4-2736-4541-A3F4-E462E82C20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86300" y="1411748"/>
            <a:ext cx="2819400" cy="1915544"/>
            <a:chOff x="4686300" y="1411748"/>
            <a:chExt cx="2819400" cy="1915544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6231DC29-E769-47AD-BCFE-0BBBFD9E6E58}"/>
                </a:ext>
              </a:extLst>
            </p:cNvPr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AEC9665-8EA9-442C-9AA2-7BFE182B02C4}"/>
                </a:ext>
              </a:extLst>
            </p:cNvPr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>
                <a:extLst>
                  <a:ext uri="{FF2B5EF4-FFF2-40B4-BE49-F238E27FC236}">
                    <a16:creationId xmlns:a16="http://schemas.microsoft.com/office/drawing/2014/main" id="{8B0AF09A-5E12-4598-BE30-70A0E37A217E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>
                <a:extLst>
                  <a:ext uri="{FF2B5EF4-FFF2-40B4-BE49-F238E27FC236}">
                    <a16:creationId xmlns:a16="http://schemas.microsoft.com/office/drawing/2014/main" id="{29322BE2-CBCE-4094-BD0D-333B015A3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9AF8EAC5-CDE6-4BF6-BC2C-C2C8E389B02A}"/>
                </a:ext>
              </a:extLst>
            </p:cNvPr>
            <p:cNvSpPr txBox="1"/>
            <p:nvPr/>
          </p:nvSpPr>
          <p:spPr>
            <a:xfrm>
              <a:off x="4814239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Time::Time(int h)</a:t>
              </a:r>
            </a:p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{hour=h;}</a:t>
              </a:r>
            </a:p>
          </p:txBody>
        </p:sp>
      </p:grpSp>
      <p:grpSp>
        <p:nvGrpSpPr>
          <p:cNvPr id="47" name="千图PPT彼岸天：ID 8661124库_组合 46">
            <a:extLst>
              <a:ext uri="{FF2B5EF4-FFF2-40B4-BE49-F238E27FC236}">
                <a16:creationId xmlns:a16="http://schemas.microsoft.com/office/drawing/2014/main" id="{2C239C55-C2BE-4B2E-8510-D727A2A9250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084974" y="2157382"/>
            <a:ext cx="3399453" cy="2743622"/>
            <a:chOff x="8077200" y="1408895"/>
            <a:chExt cx="2819400" cy="1918397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4F910369-AF29-4EE6-880D-5F57E4B545CE}"/>
                </a:ext>
              </a:extLst>
            </p:cNvPr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863DE6A6-0E75-42B6-BFF1-082F3EA708E6}"/>
                </a:ext>
              </a:extLst>
            </p:cNvPr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>
                <a:extLst>
                  <a:ext uri="{FF2B5EF4-FFF2-40B4-BE49-F238E27FC236}">
                    <a16:creationId xmlns:a16="http://schemas.microsoft.com/office/drawing/2014/main" id="{67A83B21-5FB1-46B5-A129-BEB1325892ED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>
                <a:extLst>
                  <a:ext uri="{FF2B5EF4-FFF2-40B4-BE49-F238E27FC236}">
                    <a16:creationId xmlns:a16="http://schemas.microsoft.com/office/drawing/2014/main" id="{6FA3AA77-6226-4E0D-BD5B-F3847C55C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>
              <a:extLst>
                <a:ext uri="{FF2B5EF4-FFF2-40B4-BE49-F238E27FC236}">
                  <a16:creationId xmlns:a16="http://schemas.microsoft.com/office/drawing/2014/main" id="{717F5AAA-0C1D-4C61-827F-65390A50C058}"/>
                </a:ext>
              </a:extLst>
            </p:cNvPr>
            <p:cNvSpPr txBox="1"/>
            <p:nvPr/>
          </p:nvSpPr>
          <p:spPr>
            <a:xfrm>
              <a:off x="8205138" y="2386734"/>
              <a:ext cx="2563521" cy="94055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int main()</a:t>
              </a:r>
            </a:p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{Time t0;</a:t>
              </a:r>
            </a:p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  Time t1(12,0,0);</a:t>
              </a:r>
            </a:p>
            <a:p>
              <a:pPr algn="ctr"/>
              <a:r>
                <a:rPr lang="fr-FR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  Time t2(0);} </a:t>
              </a:r>
            </a:p>
          </p:txBody>
        </p:sp>
      </p:grpSp>
      <p:grpSp>
        <p:nvGrpSpPr>
          <p:cNvPr id="50" name="千图PPT彼岸天：ID 8661124库_组合 49">
            <a:extLst>
              <a:ext uri="{FF2B5EF4-FFF2-40B4-BE49-F238E27FC236}">
                <a16:creationId xmlns:a16="http://schemas.microsoft.com/office/drawing/2014/main" id="{77B3C856-E802-46BF-9CAA-666FFC283BC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295401" y="3940538"/>
            <a:ext cx="2819400" cy="1923696"/>
            <a:chOff x="1295401" y="3940538"/>
            <a:chExt cx="2819400" cy="1923696"/>
          </a:xfrm>
        </p:grpSpPr>
        <p:sp>
          <p:nvSpPr>
            <p:cNvPr id="11" name="Rectangle: Rounded Corners 26">
              <a:extLst>
                <a:ext uri="{FF2B5EF4-FFF2-40B4-BE49-F238E27FC236}">
                  <a16:creationId xmlns:a16="http://schemas.microsoft.com/office/drawing/2014/main" id="{4B0D679C-7BF1-4B29-AF6B-108813E1F547}"/>
                </a:ext>
              </a:extLst>
            </p:cNvPr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>
              <a:extLst>
                <a:ext uri="{FF2B5EF4-FFF2-40B4-BE49-F238E27FC236}">
                  <a16:creationId xmlns:a16="http://schemas.microsoft.com/office/drawing/2014/main" id="{E3FDB62D-0652-4B5C-93BA-8DF0C90C1D34}"/>
                </a:ext>
              </a:extLst>
            </p:cNvPr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>
                <a:extLst>
                  <a:ext uri="{FF2B5EF4-FFF2-40B4-BE49-F238E27FC236}">
                    <a16:creationId xmlns:a16="http://schemas.microsoft.com/office/drawing/2014/main" id="{16241F20-8E98-478B-BD60-6A8147CFAEA1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>
                <a:extLst>
                  <a:ext uri="{FF2B5EF4-FFF2-40B4-BE49-F238E27FC236}">
                    <a16:creationId xmlns:a16="http://schemas.microsoft.com/office/drawing/2014/main" id="{7690EF9C-9595-418E-8059-B3666BB03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>
              <a:extLst>
                <a:ext uri="{FF2B5EF4-FFF2-40B4-BE49-F238E27FC236}">
                  <a16:creationId xmlns:a16="http://schemas.microsoft.com/office/drawing/2014/main" id="{C810A5B4-F405-41F2-9CDC-D5ABAD381375}"/>
                </a:ext>
              </a:extLst>
            </p:cNvPr>
            <p:cNvSpPr txBox="1"/>
            <p:nvPr/>
          </p:nvSpPr>
          <p:spPr>
            <a:xfrm>
              <a:off x="1424528" y="4901004"/>
              <a:ext cx="2562332" cy="96322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Time::Time(int 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h,int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m,int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s)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{hour=h;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 minute=m;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sec=s;}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</p:grpSp>
      <p:grpSp>
        <p:nvGrpSpPr>
          <p:cNvPr id="49" name="千图PPT彼岸天：ID 8661124库_组合 48">
            <a:extLst>
              <a:ext uri="{FF2B5EF4-FFF2-40B4-BE49-F238E27FC236}">
                <a16:creationId xmlns:a16="http://schemas.microsoft.com/office/drawing/2014/main" id="{1BEA040F-A53B-4B08-AD61-52ACB80794A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86300" y="3940536"/>
            <a:ext cx="2819400" cy="1923698"/>
            <a:chOff x="4686300" y="3940536"/>
            <a:chExt cx="2819400" cy="1923698"/>
          </a:xfrm>
        </p:grpSpPr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36A739B7-0CC2-4D4B-B72A-03A6BCB67040}"/>
                </a:ext>
              </a:extLst>
            </p:cNvPr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>
              <a:extLst>
                <a:ext uri="{FF2B5EF4-FFF2-40B4-BE49-F238E27FC236}">
                  <a16:creationId xmlns:a16="http://schemas.microsoft.com/office/drawing/2014/main" id="{43DA621E-6E50-4CCC-B9FF-EBB79992E3D3}"/>
                </a:ext>
              </a:extLst>
            </p:cNvPr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>
                <a:extLst>
                  <a:ext uri="{FF2B5EF4-FFF2-40B4-BE49-F238E27FC236}">
                    <a16:creationId xmlns:a16="http://schemas.microsoft.com/office/drawing/2014/main" id="{E43EC385-45B9-4B24-88B7-CE497A280B43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:a16="http://schemas.microsoft.com/office/drawing/2014/main" id="{E15D255E-6F2D-418A-9618-76B94683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>
              <a:extLst>
                <a:ext uri="{FF2B5EF4-FFF2-40B4-BE49-F238E27FC236}">
                  <a16:creationId xmlns:a16="http://schemas.microsoft.com/office/drawing/2014/main" id="{A031313C-A54A-4AFB-B869-2E47C9BAC82E}"/>
                </a:ext>
              </a:extLst>
            </p:cNvPr>
            <p:cNvSpPr txBox="1"/>
            <p:nvPr/>
          </p:nvSpPr>
          <p:spPr>
            <a:xfrm>
              <a:off x="4814239" y="4901005"/>
              <a:ext cx="2563521" cy="68591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Time::Time(int </a:t>
              </a:r>
              <a:r>
                <a:rPr lang="en-US" altLang="zh-CN" sz="1600" b="1" dirty="0" err="1">
                  <a:solidFill>
                    <a:schemeClr val="accent5">
                      <a:lumMod val="100000"/>
                    </a:schemeClr>
                  </a:solidFill>
                </a:rPr>
                <a:t>h,int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r>
                <a:rPr lang="en-US" altLang="zh-CN" sz="1600" b="1" dirty="0" err="1">
                  <a:solidFill>
                    <a:schemeClr val="accent5">
                      <a:lumMod val="100000"/>
                    </a:schemeClr>
                  </a:solidFill>
                </a:rPr>
                <a:t>m,int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 s):</a:t>
              </a:r>
            </a:p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hour(h),minute(m),sec(s)</a:t>
              </a:r>
            </a:p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{ }</a:t>
              </a:r>
            </a:p>
          </p:txBody>
        </p:sp>
      </p:grpSp>
      <p:sp>
        <p:nvSpPr>
          <p:cNvPr id="51" name="圆角矩形 3">
            <a:extLst>
              <a:ext uri="{FF2B5EF4-FFF2-40B4-BE49-F238E27FC236}">
                <a16:creationId xmlns:a16="http://schemas.microsoft.com/office/drawing/2014/main" id="{C5990E0D-25A0-48EB-BD0D-72BB2E8CC83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构造函数重载</a:t>
            </a:r>
          </a:p>
        </p:txBody>
      </p:sp>
    </p:spTree>
    <p:extLst>
      <p:ext uri="{BB962C8B-B14F-4D97-AF65-F5344CB8AC3E}">
        <p14:creationId xmlns:p14="http://schemas.microsoft.com/office/powerpoint/2010/main" val="4189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87057" y="1452725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类和对象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86A79EA3-69D9-4D30-A9E6-496B2DE252F4}"/>
              </a:ext>
            </a:extLst>
          </p:cNvPr>
          <p:cNvGrpSpPr>
            <a:grpSpLocks/>
          </p:cNvGrpSpPr>
          <p:nvPr/>
        </p:nvGrpSpPr>
        <p:grpSpPr bwMode="auto">
          <a:xfrm>
            <a:off x="4306035" y="4007387"/>
            <a:ext cx="2952750" cy="2160587"/>
            <a:chOff x="204" y="1888"/>
            <a:chExt cx="1860" cy="1361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50B3F05A-BEDE-4313-BD01-E17D63FC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888"/>
              <a:ext cx="1860" cy="1361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497EBA9-0A7F-445F-8432-375A1F17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77DA6B0E-ECBD-4E18-9B63-2042312F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9">
              <a:extLst>
                <a:ext uri="{FF2B5EF4-FFF2-40B4-BE49-F238E27FC236}">
                  <a16:creationId xmlns:a16="http://schemas.microsoft.com/office/drawing/2014/main" id="{EA56F7F6-F366-4A1F-9FA2-05C58CD00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男生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816EDC32-3982-4329-A182-EDF2CC97C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女生</a:t>
              </a: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A87AC437-E6B1-4D88-9AE1-11C32FE85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1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ea typeface="微软雅黑" panose="020B0503020204020204" pitchFamily="34" charset="-122"/>
                </a:rPr>
                <a:t>学  生</a:t>
              </a:r>
            </a:p>
          </p:txBody>
        </p:sp>
      </p:grp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EB6BD23-717D-429B-8085-FD65CD39A1D2}"/>
              </a:ext>
            </a:extLst>
          </p:cNvPr>
          <p:cNvGrpSpPr>
            <a:grpSpLocks/>
          </p:cNvGrpSpPr>
          <p:nvPr/>
        </p:nvGrpSpPr>
        <p:grpSpPr bwMode="auto">
          <a:xfrm>
            <a:off x="8152517" y="4070271"/>
            <a:ext cx="2952750" cy="2160587"/>
            <a:chOff x="3787" y="1888"/>
            <a:chExt cx="1860" cy="1361"/>
          </a:xfrm>
        </p:grpSpPr>
        <p:sp>
          <p:nvSpPr>
            <p:cNvPr id="37" name="Oval 13">
              <a:extLst>
                <a:ext uri="{FF2B5EF4-FFF2-40B4-BE49-F238E27FC236}">
                  <a16:creationId xmlns:a16="http://schemas.microsoft.com/office/drawing/2014/main" id="{6D1255BC-8C40-4AA8-97C6-4ADA4A9BD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888"/>
              <a:ext cx="1860" cy="1361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D78A5C7E-3E54-424B-BFF0-A99F61B1D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E7FF3FFD-9C5E-4F93-8B4D-A07C0A7A4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704"/>
              <a:ext cx="589" cy="363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16">
              <a:extLst>
                <a:ext uri="{FF2B5EF4-FFF2-40B4-BE49-F238E27FC236}">
                  <a16:creationId xmlns:a16="http://schemas.microsoft.com/office/drawing/2014/main" id="{A4DB5BAF-A07D-4BF9-9665-D92961B28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酒杯</a:t>
              </a:r>
            </a:p>
          </p:txBody>
        </p:sp>
        <p:sp>
          <p:nvSpPr>
            <p:cNvPr id="41" name="Text Box 17">
              <a:extLst>
                <a:ext uri="{FF2B5EF4-FFF2-40B4-BE49-F238E27FC236}">
                  <a16:creationId xmlns:a16="http://schemas.microsoft.com/office/drawing/2014/main" id="{3A18741B-7E63-4EEA-B2F2-D064C516F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75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微软雅黑" panose="020B0503020204020204" pitchFamily="34" charset="-122"/>
                </a:rPr>
                <a:t>茶杯</a:t>
              </a:r>
            </a:p>
          </p:txBody>
        </p: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6AC9A345-27AB-4FB2-980E-947EDDAAF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201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ea typeface="微软雅黑" panose="020B0503020204020204" pitchFamily="34" charset="-122"/>
                </a:rPr>
                <a:t>杯  子</a:t>
              </a:r>
            </a:p>
          </p:txBody>
        </p:sp>
        <p:sp>
          <p:nvSpPr>
            <p:cNvPr id="43" name="Text Box 19">
              <a:extLst>
                <a:ext uri="{FF2B5EF4-FFF2-40B4-BE49-F238E27FC236}">
                  <a16:creationId xmlns:a16="http://schemas.microsoft.com/office/drawing/2014/main" id="{8C2072BF-FF02-4D10-A310-6C6583A3B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" y="2759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F5DCBB9-97F5-4CCC-B802-BA4910FDC585}"/>
              </a:ext>
            </a:extLst>
          </p:cNvPr>
          <p:cNvSpPr txBox="1"/>
          <p:nvPr/>
        </p:nvSpPr>
        <p:spPr>
          <a:xfrm>
            <a:off x="6825398" y="2161753"/>
            <a:ext cx="4128053" cy="799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类是概念的东西，是东西的种类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对象是一个具体的实例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6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3C8C9151-D738-4222-9C73-88ABD46FCC5D}"/>
              </a:ext>
            </a:extLst>
          </p:cNvPr>
          <p:cNvSpPr/>
          <p:nvPr/>
        </p:nvSpPr>
        <p:spPr>
          <a:xfrm>
            <a:off x="5159439" y="30331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构造函数重载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D78EBD75-1E08-4776-95C7-56A3B5BE8BF9}"/>
              </a:ext>
            </a:extLst>
          </p:cNvPr>
          <p:cNvSpPr txBox="1">
            <a:spLocks/>
          </p:cNvSpPr>
          <p:nvPr/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E5A8AD-E561-46D9-A4FE-86E79C533046}" type="datetime1">
              <a:rPr lang="zh-CN" altLang="en-US" smtClean="0"/>
              <a:pPr>
                <a:defRPr/>
              </a:pPr>
              <a:t>2021/12/11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2541C-DC27-4796-AF12-01EBB577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22263"/>
            <a:ext cx="4248150" cy="62134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 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Date{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>
                <a:solidFill>
                  <a:srgbClr val="0000FF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600" dirty="0">
                <a:ea typeface="宋体" panose="02010600030101010101" pitchFamily="2" charset="-122"/>
              </a:rPr>
              <a:t>Date();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Date(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y,int</a:t>
            </a:r>
            <a:r>
              <a:rPr kumimoji="1" lang="en-US" altLang="zh-CN" sz="1600" dirty="0">
                <a:ea typeface="宋体" panose="02010600030101010101" pitchFamily="2" charset="-122"/>
              </a:rPr>
              <a:t> m,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d);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void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showDate</a:t>
            </a:r>
            <a:r>
              <a:rPr kumimoji="1" lang="en-US" altLang="zh-CN" sz="1600" dirty="0">
                <a:ea typeface="宋体" panose="02010600030101010101" pitchFamily="2" charset="-122"/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private</a:t>
            </a:r>
            <a:r>
              <a:rPr kumimoji="1" lang="zh-CN" altLang="en-US" sz="16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year;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month;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day;</a:t>
            </a: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Data::Date()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{ year = 2015;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month = 08;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day = 23;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Data::Date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/>
              <a:t>y,int</a:t>
            </a:r>
            <a:r>
              <a:rPr kumimoji="1" lang="en-US" altLang="zh-CN" sz="1600" dirty="0"/>
              <a:t> m,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d</a:t>
            </a:r>
            <a:r>
              <a:rPr kumimoji="1" lang="en-US" altLang="zh-CN" sz="1600" dirty="0"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{ year = y;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month = m;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day = 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Data::</a:t>
            </a:r>
            <a:r>
              <a:rPr kumimoji="1" lang="en-US" altLang="zh-CN" sz="1600" dirty="0" err="1"/>
              <a:t>ShowDate</a:t>
            </a:r>
            <a:r>
              <a:rPr kumimoji="1" lang="en-US" altLang="zh-CN" sz="1600" dirty="0"/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{</a:t>
            </a:r>
            <a:r>
              <a:rPr kumimoji="1" lang="en-US" altLang="zh-CN" sz="1600" dirty="0" err="1"/>
              <a:t>cout</a:t>
            </a:r>
            <a:r>
              <a:rPr kumimoji="1" lang="en-US" altLang="zh-CN" sz="1600" dirty="0"/>
              <a:t>&lt;&lt;year&lt;&lt;“.”&lt;&lt;month&lt;&lt;“.”&lt;&lt;day&lt;&lt;</a:t>
            </a:r>
            <a:r>
              <a:rPr kumimoji="1" lang="en-US" altLang="zh-CN" sz="1600" dirty="0" err="1"/>
              <a:t>endl</a:t>
            </a:r>
            <a:r>
              <a:rPr kumimoji="1" lang="en-US" altLang="zh-CN" sz="1600" dirty="0"/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F8007-B163-4F50-8145-0900E699D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130300"/>
            <a:ext cx="3527425" cy="229870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void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  Date date1;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&lt;&lt;“Date1 Output:”&lt;&lt;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date1.ShowDate();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Date date2(2015,09,28);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</a:t>
            </a:r>
            <a:r>
              <a:rPr kumimoji="1" lang="en-US" altLang="zh-CN" sz="1800" dirty="0" err="1"/>
              <a:t>cout</a:t>
            </a:r>
            <a:r>
              <a:rPr kumimoji="1" lang="en-US" altLang="zh-CN" sz="1800" dirty="0"/>
              <a:t>&lt;&lt;“Date2 Output:”&lt;&lt;</a:t>
            </a:r>
            <a:r>
              <a:rPr kumimoji="1" lang="en-US" altLang="zh-CN" sz="1800" dirty="0" err="1"/>
              <a:t>endl</a:t>
            </a:r>
            <a:r>
              <a:rPr kumimoji="1" lang="en-US" altLang="zh-CN" sz="1800" dirty="0"/>
              <a:t>;</a:t>
            </a:r>
            <a:endParaRPr kumimoji="1" lang="en-US" altLang="zh-CN" sz="1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</a:t>
            </a:r>
            <a:r>
              <a:rPr kumimoji="1" lang="en-US" altLang="zh-CN" sz="1800" dirty="0"/>
              <a:t>date2.ShowDate();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A43AC-C54F-4EB7-8D2C-0386D535C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005263"/>
            <a:ext cx="3527425" cy="14192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800" b="1">
                <a:solidFill>
                  <a:srgbClr val="FF0000"/>
                </a:solidFill>
              </a:rPr>
              <a:t>Date1 Output:</a:t>
            </a:r>
          </a:p>
          <a:p>
            <a:r>
              <a:rPr kumimoji="1" lang="en-US" altLang="zh-CN" sz="1800" b="1">
                <a:solidFill>
                  <a:srgbClr val="FF0000"/>
                </a:solidFill>
              </a:rPr>
              <a:t>2015.08.23</a:t>
            </a:r>
          </a:p>
          <a:p>
            <a:r>
              <a:rPr kumimoji="1" lang="en-US" altLang="zh-CN" sz="1800" b="1">
                <a:solidFill>
                  <a:schemeClr val="accent2"/>
                </a:solidFill>
              </a:rPr>
              <a:t>Date2 Output:</a:t>
            </a:r>
          </a:p>
          <a:p>
            <a:r>
              <a:rPr kumimoji="1" lang="en-US" altLang="zh-CN" sz="1800" b="1">
                <a:solidFill>
                  <a:schemeClr val="accent2"/>
                </a:solidFill>
              </a:rPr>
              <a:t>2015.09.28</a:t>
            </a:r>
          </a:p>
          <a:p>
            <a:endParaRPr kumimoji="1" lang="en-US" altLang="zh-CN" sz="1800" b="1">
              <a:solidFill>
                <a:schemeClr val="folHlink"/>
              </a:solidFill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08273764-05F0-484F-BDF7-CAA1C7D16268}"/>
              </a:ext>
            </a:extLst>
          </p:cNvPr>
          <p:cNvSpPr>
            <a:spLocks noChangeArrowheads="1"/>
          </p:cNvSpPr>
          <p:nvPr/>
        </p:nvSpPr>
        <p:spPr bwMode="auto">
          <a:xfrm rot="3698487">
            <a:off x="3051969" y="558006"/>
            <a:ext cx="682625" cy="3833813"/>
          </a:xfrm>
          <a:prstGeom prst="downArrow">
            <a:avLst>
              <a:gd name="adj1" fmla="val 50000"/>
              <a:gd name="adj2" fmla="val 14040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ot="10800000" vert="eaVert" anchor="ctr">
            <a:spAutoFit/>
          </a:bodyPr>
          <a:lstStyle>
            <a:lvl1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920B68E-4716-4AC9-96B3-33BBCE85E6F0}"/>
              </a:ext>
            </a:extLst>
          </p:cNvPr>
          <p:cNvSpPr>
            <a:spLocks noChangeArrowheads="1"/>
          </p:cNvSpPr>
          <p:nvPr/>
        </p:nvSpPr>
        <p:spPr bwMode="auto">
          <a:xfrm rot="3615857">
            <a:off x="3151187" y="1538288"/>
            <a:ext cx="682625" cy="4032250"/>
          </a:xfrm>
          <a:prstGeom prst="downArrow">
            <a:avLst>
              <a:gd name="adj1" fmla="val 50000"/>
              <a:gd name="adj2" fmla="val 147674"/>
            </a:avLst>
          </a:prstGeom>
          <a:solidFill>
            <a:srgbClr val="92D050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rot="10800000" vert="eaVert" anchor="ctr">
            <a:spAutoFit/>
          </a:bodyPr>
          <a:lstStyle>
            <a:lvl1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3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应该使用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Date date1; </a:t>
              </a: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而不是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Date date1();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只要类中定义了一个构造函数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（不一定是无参构造函数），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系统将不再提供默认构造函数。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1191616" y="3718285"/>
            <a:ext cx="4778249" cy="2981029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43" y="4896332"/>
              <a:ext cx="2691458" cy="86928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If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类中用户没有定义构造函数，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系统会自动提供一个函数体为空的默认构造函数。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However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，只要用户定义了一个构造函数，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系统将不再提供默认构造函数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6" y="4037282"/>
            <a:ext cx="4909283" cy="2662031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建立对象时，只执行其中的一个构造函数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32574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032022" y="3204055"/>
            <a:ext cx="6424914" cy="38498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anose="05000000000000000000" pitchFamily="2" charset="2"/>
              <a:buChar char="¢"/>
            </a:pPr>
            <a:r>
              <a:rPr lang="zh-CN" altLang="en-US" sz="2800" b="1" kern="0" dirty="0">
                <a:solidFill>
                  <a:srgbClr val="333399"/>
                </a:solidFill>
              </a:rPr>
              <a:t>对于带参数的构造函数，在定义对象时必须给构造函数地形参传递参数的值，否则构造函数将不被执行。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231014" y="48950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带默认参数的构造函数</a:t>
            </a:r>
          </a:p>
        </p:txBody>
      </p:sp>
    </p:spTree>
    <p:extLst>
      <p:ext uri="{BB962C8B-B14F-4D97-AF65-F5344CB8AC3E}">
        <p14:creationId xmlns:p14="http://schemas.microsoft.com/office/powerpoint/2010/main" val="33683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2F2375-B636-4AAD-80B7-298E884B20B1}"/>
              </a:ext>
            </a:extLst>
          </p:cNvPr>
          <p:cNvSpPr txBox="1">
            <a:spLocks/>
          </p:cNvSpPr>
          <p:nvPr/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E5A8AD-E561-46D9-A4FE-86E79C533046}" type="datetime1">
              <a:rPr lang="zh-CN" altLang="en-US" smtClean="0"/>
              <a:pPr>
                <a:defRPr/>
              </a:pPr>
              <a:t>2021/12/11</a:t>
            </a:fld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B59F4D-1F46-4C5E-9706-A4E1231B1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8846"/>
            <a:ext cx="3672408" cy="6740307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cmath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Complex{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Complex(double r=0.0,double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=0.0);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abscomplex</a:t>
            </a:r>
            <a:r>
              <a:rPr kumimoji="1" lang="en-US" altLang="zh-CN" sz="1600" dirty="0">
                <a:ea typeface="宋体" panose="02010600030101010101" pitchFamily="2" charset="-122"/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private: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double real;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Complex::Complex(double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r,double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 real=r;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=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;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double Complex::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abscomplex</a:t>
            </a:r>
            <a:r>
              <a:rPr kumimoji="1" lang="en-US" altLang="zh-CN" sz="16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 double 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t = real*real +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*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imag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return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sqrt</a:t>
            </a:r>
            <a:r>
              <a:rPr kumimoji="1" lang="en-US" altLang="zh-CN" sz="1600" dirty="0">
                <a:ea typeface="宋体" panose="02010600030101010101" pitchFamily="2" charset="-122"/>
              </a:rPr>
              <a:t>(t);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Complex S1;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&lt;&lt;S1.abscomplex()&lt;&lt;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Complex S2(1.1);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&lt;&lt;S2.abscomplex()&lt;&lt;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Complex S3(2.2,3.3);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&lt;&lt;S3.abscomplex()&lt;&lt;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6" name="矩形标注 2">
            <a:extLst>
              <a:ext uri="{FF2B5EF4-FFF2-40B4-BE49-F238E27FC236}">
                <a16:creationId xmlns:a16="http://schemas.microsoft.com/office/drawing/2014/main" id="{F6C1F7B8-A400-4924-A564-60B8A4731882}"/>
              </a:ext>
            </a:extLst>
          </p:cNvPr>
          <p:cNvSpPr/>
          <p:nvPr/>
        </p:nvSpPr>
        <p:spPr>
          <a:xfrm>
            <a:off x="3092172" y="332656"/>
            <a:ext cx="2146391" cy="576064"/>
          </a:xfrm>
          <a:prstGeom prst="wedgeRectCallout">
            <a:avLst>
              <a:gd name="adj1" fmla="val -51913"/>
              <a:gd name="adj2" fmla="val 117906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在声明构造函数时指定默认参数值</a:t>
            </a:r>
          </a:p>
        </p:txBody>
      </p:sp>
      <p:sp>
        <p:nvSpPr>
          <p:cNvPr id="7" name="矩形标注 11">
            <a:extLst>
              <a:ext uri="{FF2B5EF4-FFF2-40B4-BE49-F238E27FC236}">
                <a16:creationId xmlns:a16="http://schemas.microsoft.com/office/drawing/2014/main" id="{2D890435-EE8F-48FD-90E5-F48EFD4D398C}"/>
              </a:ext>
            </a:extLst>
          </p:cNvPr>
          <p:cNvSpPr/>
          <p:nvPr/>
        </p:nvSpPr>
        <p:spPr>
          <a:xfrm>
            <a:off x="3192281" y="3931329"/>
            <a:ext cx="1883775" cy="576064"/>
          </a:xfrm>
          <a:prstGeom prst="wedgeRectCallout">
            <a:avLst>
              <a:gd name="adj1" fmla="val -127964"/>
              <a:gd name="adj2" fmla="val 112003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没有传递实参</a:t>
            </a:r>
          </a:p>
        </p:txBody>
      </p:sp>
      <p:sp>
        <p:nvSpPr>
          <p:cNvPr id="8" name="矩形标注 12">
            <a:extLst>
              <a:ext uri="{FF2B5EF4-FFF2-40B4-BE49-F238E27FC236}">
                <a16:creationId xmlns:a16="http://schemas.microsoft.com/office/drawing/2014/main" id="{FF2B4A3A-262A-415F-BE83-9D3BC64C0828}"/>
              </a:ext>
            </a:extLst>
          </p:cNvPr>
          <p:cNvSpPr/>
          <p:nvPr/>
        </p:nvSpPr>
        <p:spPr>
          <a:xfrm>
            <a:off x="3570242" y="4941168"/>
            <a:ext cx="1865855" cy="576064"/>
          </a:xfrm>
          <a:prstGeom prst="wedgeRectCallout">
            <a:avLst>
              <a:gd name="adj1" fmla="val -115414"/>
              <a:gd name="adj2" fmla="val 23566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个实参</a:t>
            </a:r>
          </a:p>
        </p:txBody>
      </p:sp>
      <p:sp>
        <p:nvSpPr>
          <p:cNvPr id="9" name="矩形标注 13">
            <a:extLst>
              <a:ext uri="{FF2B5EF4-FFF2-40B4-BE49-F238E27FC236}">
                <a16:creationId xmlns:a16="http://schemas.microsoft.com/office/drawing/2014/main" id="{D4C4C485-F101-484E-8892-9D7DAC5129DF}"/>
              </a:ext>
            </a:extLst>
          </p:cNvPr>
          <p:cNvSpPr/>
          <p:nvPr/>
        </p:nvSpPr>
        <p:spPr>
          <a:xfrm>
            <a:off x="3570243" y="5624463"/>
            <a:ext cx="1865854" cy="576064"/>
          </a:xfrm>
          <a:prstGeom prst="wedgeRectCallout">
            <a:avLst>
              <a:gd name="adj1" fmla="val -100945"/>
              <a:gd name="adj2" fmla="val -9378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DC729-564D-4036-95EA-876D03D3B6B7}"/>
              </a:ext>
            </a:extLst>
          </p:cNvPr>
          <p:cNvSpPr txBox="1"/>
          <p:nvPr/>
        </p:nvSpPr>
        <p:spPr>
          <a:xfrm>
            <a:off x="501641" y="1301015"/>
            <a:ext cx="34222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Complex(double  </a:t>
            </a:r>
            <a:r>
              <a:rPr kumimoji="1"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</a:rPr>
              <a:t>r,double</a:t>
            </a:r>
            <a:r>
              <a:rPr kumimoji="1"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);</a:t>
            </a:r>
          </a:p>
        </p:txBody>
      </p:sp>
      <p:sp>
        <p:nvSpPr>
          <p:cNvPr id="13" name="圆角矩形 3">
            <a:extLst>
              <a:ext uri="{FF2B5EF4-FFF2-40B4-BE49-F238E27FC236}">
                <a16:creationId xmlns:a16="http://schemas.microsoft.com/office/drawing/2014/main" id="{021C0A28-2C29-416C-AF5C-16E920C2C560}"/>
              </a:ext>
            </a:extLst>
          </p:cNvPr>
          <p:cNvSpPr/>
          <p:nvPr/>
        </p:nvSpPr>
        <p:spPr>
          <a:xfrm>
            <a:off x="5628981" y="290938"/>
            <a:ext cx="5894325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带默认参数的构造函数</a:t>
            </a:r>
          </a:p>
        </p:txBody>
      </p:sp>
      <p:sp>
        <p:nvSpPr>
          <p:cNvPr id="14" name="千图PPT彼岸天：ID 8661124库_Freeform: Shape 4">
            <a:extLst>
              <a:ext uri="{FF2B5EF4-FFF2-40B4-BE49-F238E27FC236}">
                <a16:creationId xmlns:a16="http://schemas.microsoft.com/office/drawing/2014/main" id="{30CFA963-275E-4AB0-BE5F-CF1A974CD7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81829" y="1522232"/>
            <a:ext cx="1242909" cy="1248859"/>
          </a:xfrm>
          <a:custGeom>
            <a:avLst/>
            <a:gdLst>
              <a:gd name="connsiteX0" fmla="*/ 840278 w 905306"/>
              <a:gd name="connsiteY0" fmla="*/ 0 h 909640"/>
              <a:gd name="connsiteX1" fmla="*/ 851190 w 905306"/>
              <a:gd name="connsiteY1" fmla="*/ 2203 h 909640"/>
              <a:gd name="connsiteX2" fmla="*/ 905306 w 905306"/>
              <a:gd name="connsiteY2" fmla="*/ 83845 h 909640"/>
              <a:gd name="connsiteX3" fmla="*/ 905306 w 905306"/>
              <a:gd name="connsiteY3" fmla="*/ 588892 h 909640"/>
              <a:gd name="connsiteX4" fmla="*/ 890689 w 905306"/>
              <a:gd name="connsiteY4" fmla="*/ 575814 h 909640"/>
              <a:gd name="connsiteX5" fmla="*/ 835587 w 905306"/>
              <a:gd name="connsiteY5" fmla="*/ 536285 h 909640"/>
              <a:gd name="connsiteX6" fmla="*/ 766341 w 905306"/>
              <a:gd name="connsiteY6" fmla="*/ 502822 h 909640"/>
              <a:gd name="connsiteX7" fmla="*/ 693350 w 905306"/>
              <a:gd name="connsiteY7" fmla="*/ 490415 h 909640"/>
              <a:gd name="connsiteX8" fmla="*/ 490817 w 905306"/>
              <a:gd name="connsiteY8" fmla="*/ 561964 h 909640"/>
              <a:gd name="connsiteX9" fmla="*/ 417536 w 905306"/>
              <a:gd name="connsiteY9" fmla="*/ 760457 h 909640"/>
              <a:gd name="connsiteX10" fmla="*/ 431097 w 905306"/>
              <a:gd name="connsiteY10" fmla="*/ 840084 h 909640"/>
              <a:gd name="connsiteX11" fmla="*/ 461851 w 905306"/>
              <a:gd name="connsiteY11" fmla="*/ 909640 h 909640"/>
              <a:gd name="connsiteX12" fmla="*/ 79511 w 905306"/>
              <a:gd name="connsiteY12" fmla="*/ 909640 h 909640"/>
              <a:gd name="connsiteX13" fmla="*/ 16858 w 905306"/>
              <a:gd name="connsiteY13" fmla="*/ 883688 h 909640"/>
              <a:gd name="connsiteX14" fmla="*/ 0 w 905306"/>
              <a:gd name="connsiteY14" fmla="*/ 858685 h 909640"/>
              <a:gd name="connsiteX15" fmla="*/ 1064 w 905306"/>
              <a:gd name="connsiteY15" fmla="*/ 837626 h 909640"/>
              <a:gd name="connsiteX16" fmla="*/ 838605 w 905306"/>
              <a:gd name="connsiteY16" fmla="*/ 85 h 90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5306" h="909640">
                <a:moveTo>
                  <a:pt x="840278" y="0"/>
                </a:moveTo>
                <a:lnTo>
                  <a:pt x="851190" y="2203"/>
                </a:lnTo>
                <a:cubicBezTo>
                  <a:pt x="882992" y="15654"/>
                  <a:pt x="905306" y="47144"/>
                  <a:pt x="905306" y="83845"/>
                </a:cubicBezTo>
                <a:lnTo>
                  <a:pt x="905306" y="588892"/>
                </a:lnTo>
                <a:lnTo>
                  <a:pt x="890689" y="575814"/>
                </a:lnTo>
                <a:cubicBezTo>
                  <a:pt x="875301" y="563502"/>
                  <a:pt x="856933" y="550330"/>
                  <a:pt x="835587" y="536285"/>
                </a:cubicBezTo>
                <a:cubicBezTo>
                  <a:pt x="814238" y="522245"/>
                  <a:pt x="791156" y="511091"/>
                  <a:pt x="766341" y="502822"/>
                </a:cubicBezTo>
                <a:cubicBezTo>
                  <a:pt x="741531" y="494549"/>
                  <a:pt x="717201" y="490415"/>
                  <a:pt x="693350" y="490415"/>
                </a:cubicBezTo>
                <a:cubicBezTo>
                  <a:pt x="607182" y="490415"/>
                  <a:pt x="539673" y="514266"/>
                  <a:pt x="490817" y="561964"/>
                </a:cubicBezTo>
                <a:cubicBezTo>
                  <a:pt x="441966" y="609666"/>
                  <a:pt x="417536" y="675827"/>
                  <a:pt x="417536" y="760457"/>
                </a:cubicBezTo>
                <a:cubicBezTo>
                  <a:pt x="417536" y="786231"/>
                  <a:pt x="422059" y="812773"/>
                  <a:pt x="431097" y="840084"/>
                </a:cubicBezTo>
                <a:lnTo>
                  <a:pt x="461851" y="909640"/>
                </a:lnTo>
                <a:lnTo>
                  <a:pt x="79511" y="909640"/>
                </a:lnTo>
                <a:cubicBezTo>
                  <a:pt x="55044" y="909640"/>
                  <a:pt x="32893" y="899723"/>
                  <a:pt x="16858" y="883688"/>
                </a:cubicBezTo>
                <a:lnTo>
                  <a:pt x="0" y="858685"/>
                </a:lnTo>
                <a:lnTo>
                  <a:pt x="1064" y="837626"/>
                </a:lnTo>
                <a:cubicBezTo>
                  <a:pt x="45912" y="396014"/>
                  <a:pt x="396993" y="44933"/>
                  <a:pt x="838605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库_Freeform: Shape 5">
            <a:extLst>
              <a:ext uri="{FF2B5EF4-FFF2-40B4-BE49-F238E27FC236}">
                <a16:creationId xmlns:a16="http://schemas.microsoft.com/office/drawing/2014/main" id="{F4F28254-3DF7-4B97-B6E5-5371286CD8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597725" y="1521938"/>
            <a:ext cx="1249154" cy="1249155"/>
          </a:xfrm>
          <a:custGeom>
            <a:avLst/>
            <a:gdLst>
              <a:gd name="connsiteX0" fmla="*/ 66091 w 909855"/>
              <a:gd name="connsiteY0" fmla="*/ 0 h 909855"/>
              <a:gd name="connsiteX1" fmla="*/ 72014 w 909855"/>
              <a:gd name="connsiteY1" fmla="*/ 300 h 909855"/>
              <a:gd name="connsiteX2" fmla="*/ 909556 w 909855"/>
              <a:gd name="connsiteY2" fmla="*/ 837841 h 909855"/>
              <a:gd name="connsiteX3" fmla="*/ 909855 w 909855"/>
              <a:gd name="connsiteY3" fmla="*/ 843764 h 909855"/>
              <a:gd name="connsiteX4" fmla="*/ 907437 w 909855"/>
              <a:gd name="connsiteY4" fmla="*/ 855739 h 909855"/>
              <a:gd name="connsiteX5" fmla="*/ 825795 w 909855"/>
              <a:gd name="connsiteY5" fmla="*/ 909855 h 909855"/>
              <a:gd name="connsiteX6" fmla="*/ 447060 w 909855"/>
              <a:gd name="connsiteY6" fmla="*/ 909855 h 909855"/>
              <a:gd name="connsiteX7" fmla="*/ 460048 w 909855"/>
              <a:gd name="connsiteY7" fmla="*/ 889347 h 909855"/>
              <a:gd name="connsiteX8" fmla="*/ 493081 w 909855"/>
              <a:gd name="connsiteY8" fmla="*/ 760672 h 909855"/>
              <a:gd name="connsiteX9" fmla="*/ 419800 w 909855"/>
              <a:gd name="connsiteY9" fmla="*/ 562179 h 909855"/>
              <a:gd name="connsiteX10" fmla="*/ 217268 w 909855"/>
              <a:gd name="connsiteY10" fmla="*/ 490630 h 909855"/>
              <a:gd name="connsiteX11" fmla="*/ 144276 w 909855"/>
              <a:gd name="connsiteY11" fmla="*/ 503037 h 909855"/>
              <a:gd name="connsiteX12" fmla="*/ 75035 w 909855"/>
              <a:gd name="connsiteY12" fmla="*/ 536500 h 909855"/>
              <a:gd name="connsiteX13" fmla="*/ 19928 w 909855"/>
              <a:gd name="connsiteY13" fmla="*/ 576029 h 909855"/>
              <a:gd name="connsiteX14" fmla="*/ 0 w 909855"/>
              <a:gd name="connsiteY14" fmla="*/ 593859 h 909855"/>
              <a:gd name="connsiteX15" fmla="*/ 0 w 909855"/>
              <a:gd name="connsiteY15" fmla="*/ 84060 h 909855"/>
              <a:gd name="connsiteX16" fmla="*/ 54116 w 909855"/>
              <a:gd name="connsiteY16" fmla="*/ 2418 h 90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9855" h="909855">
                <a:moveTo>
                  <a:pt x="66091" y="0"/>
                </a:moveTo>
                <a:lnTo>
                  <a:pt x="72014" y="300"/>
                </a:lnTo>
                <a:cubicBezTo>
                  <a:pt x="513626" y="45148"/>
                  <a:pt x="864708" y="396229"/>
                  <a:pt x="909556" y="837841"/>
                </a:cubicBezTo>
                <a:lnTo>
                  <a:pt x="909855" y="843764"/>
                </a:lnTo>
                <a:lnTo>
                  <a:pt x="907437" y="855739"/>
                </a:lnTo>
                <a:cubicBezTo>
                  <a:pt x="893986" y="887541"/>
                  <a:pt x="862496" y="909855"/>
                  <a:pt x="825795" y="909855"/>
                </a:cubicBezTo>
                <a:lnTo>
                  <a:pt x="447060" y="909855"/>
                </a:lnTo>
                <a:lnTo>
                  <a:pt x="460048" y="889347"/>
                </a:lnTo>
                <a:cubicBezTo>
                  <a:pt x="482071" y="846071"/>
                  <a:pt x="493081" y="803179"/>
                  <a:pt x="493081" y="760672"/>
                </a:cubicBezTo>
                <a:cubicBezTo>
                  <a:pt x="493081" y="676042"/>
                  <a:pt x="468656" y="609881"/>
                  <a:pt x="419800" y="562179"/>
                </a:cubicBezTo>
                <a:cubicBezTo>
                  <a:pt x="370949" y="514481"/>
                  <a:pt x="303435" y="490630"/>
                  <a:pt x="217268" y="490630"/>
                </a:cubicBezTo>
                <a:cubicBezTo>
                  <a:pt x="193417" y="490630"/>
                  <a:pt x="169086" y="494764"/>
                  <a:pt x="144276" y="503037"/>
                </a:cubicBezTo>
                <a:cubicBezTo>
                  <a:pt x="119466" y="511306"/>
                  <a:pt x="96384" y="522460"/>
                  <a:pt x="75035" y="536500"/>
                </a:cubicBezTo>
                <a:cubicBezTo>
                  <a:pt x="53685" y="550545"/>
                  <a:pt x="35316" y="563717"/>
                  <a:pt x="19928" y="576029"/>
                </a:cubicBezTo>
                <a:lnTo>
                  <a:pt x="0" y="593859"/>
                </a:lnTo>
                <a:lnTo>
                  <a:pt x="0" y="84060"/>
                </a:lnTo>
                <a:cubicBezTo>
                  <a:pt x="0" y="47359"/>
                  <a:pt x="22315" y="15869"/>
                  <a:pt x="54116" y="24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库_Freeform: Shape 6">
            <a:extLst>
              <a:ext uri="{FF2B5EF4-FFF2-40B4-BE49-F238E27FC236}">
                <a16:creationId xmlns:a16="http://schemas.microsoft.com/office/drawing/2014/main" id="{39B51400-A032-46C1-9254-320B723100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97725" y="2836781"/>
            <a:ext cx="1249154" cy="1249156"/>
          </a:xfrm>
          <a:custGeom>
            <a:avLst/>
            <a:gdLst>
              <a:gd name="connsiteX0" fmla="*/ 415985 w 909855"/>
              <a:gd name="connsiteY0" fmla="*/ 0 h 909856"/>
              <a:gd name="connsiteX1" fmla="*/ 825795 w 909855"/>
              <a:gd name="connsiteY1" fmla="*/ 0 h 909856"/>
              <a:gd name="connsiteX2" fmla="*/ 907437 w 909855"/>
              <a:gd name="connsiteY2" fmla="*/ 54116 h 909856"/>
              <a:gd name="connsiteX3" fmla="*/ 909855 w 909855"/>
              <a:gd name="connsiteY3" fmla="*/ 66091 h 909856"/>
              <a:gd name="connsiteX4" fmla="*/ 909556 w 909855"/>
              <a:gd name="connsiteY4" fmla="*/ 72015 h 909856"/>
              <a:gd name="connsiteX5" fmla="*/ 72014 w 909855"/>
              <a:gd name="connsiteY5" fmla="*/ 909557 h 909856"/>
              <a:gd name="connsiteX6" fmla="*/ 66095 w 909855"/>
              <a:gd name="connsiteY6" fmla="*/ 909856 h 909856"/>
              <a:gd name="connsiteX7" fmla="*/ 54116 w 909855"/>
              <a:gd name="connsiteY7" fmla="*/ 907437 h 909856"/>
              <a:gd name="connsiteX8" fmla="*/ 0 w 909855"/>
              <a:gd name="connsiteY8" fmla="*/ 825795 h 909856"/>
              <a:gd name="connsiteX9" fmla="*/ 0 w 909855"/>
              <a:gd name="connsiteY9" fmla="*/ 409439 h 909856"/>
              <a:gd name="connsiteX10" fmla="*/ 1464 w 909855"/>
              <a:gd name="connsiteY10" fmla="*/ 408840 h 909856"/>
              <a:gd name="connsiteX11" fmla="*/ 360944 w 909855"/>
              <a:gd name="connsiteY11" fmla="*/ 62627 h 90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9855" h="909856">
                <a:moveTo>
                  <a:pt x="415985" y="0"/>
                </a:moveTo>
                <a:lnTo>
                  <a:pt x="825795" y="0"/>
                </a:lnTo>
                <a:cubicBezTo>
                  <a:pt x="862496" y="0"/>
                  <a:pt x="893986" y="22314"/>
                  <a:pt x="907437" y="54116"/>
                </a:cubicBezTo>
                <a:lnTo>
                  <a:pt x="909855" y="66091"/>
                </a:lnTo>
                <a:lnTo>
                  <a:pt x="909556" y="72015"/>
                </a:lnTo>
                <a:cubicBezTo>
                  <a:pt x="864708" y="513627"/>
                  <a:pt x="513626" y="864709"/>
                  <a:pt x="72014" y="909557"/>
                </a:cubicBezTo>
                <a:lnTo>
                  <a:pt x="66095" y="909856"/>
                </a:lnTo>
                <a:lnTo>
                  <a:pt x="54116" y="907437"/>
                </a:lnTo>
                <a:cubicBezTo>
                  <a:pt x="22315" y="893986"/>
                  <a:pt x="0" y="862496"/>
                  <a:pt x="0" y="825795"/>
                </a:cubicBezTo>
                <a:lnTo>
                  <a:pt x="0" y="409439"/>
                </a:lnTo>
                <a:lnTo>
                  <a:pt x="1464" y="408840"/>
                </a:lnTo>
                <a:lnTo>
                  <a:pt x="360944" y="626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千图PPT彼岸天：ID 8661124库_Freeform: Shape 7">
            <a:extLst>
              <a:ext uri="{FF2B5EF4-FFF2-40B4-BE49-F238E27FC236}">
                <a16:creationId xmlns:a16="http://schemas.microsoft.com/office/drawing/2014/main" id="{561FF640-20E5-4CE8-A316-6738BD66742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1829" y="2836782"/>
            <a:ext cx="1242909" cy="1248861"/>
          </a:xfrm>
          <a:custGeom>
            <a:avLst/>
            <a:gdLst>
              <a:gd name="connsiteX0" fmla="*/ 79511 w 905306"/>
              <a:gd name="connsiteY0" fmla="*/ 0 h 909641"/>
              <a:gd name="connsiteX1" fmla="*/ 495151 w 905306"/>
              <a:gd name="connsiteY1" fmla="*/ 0 h 909641"/>
              <a:gd name="connsiteX2" fmla="*/ 501203 w 905306"/>
              <a:gd name="connsiteY2" fmla="*/ 8678 h 909641"/>
              <a:gd name="connsiteX3" fmla="*/ 533227 w 905306"/>
              <a:gd name="connsiteY3" fmla="*/ 46470 h 909641"/>
              <a:gd name="connsiteX4" fmla="*/ 549099 w 905306"/>
              <a:gd name="connsiteY4" fmla="*/ 61473 h 909641"/>
              <a:gd name="connsiteX5" fmla="*/ 905306 w 905306"/>
              <a:gd name="connsiteY5" fmla="*/ 405129 h 909641"/>
              <a:gd name="connsiteX6" fmla="*/ 905306 w 905306"/>
              <a:gd name="connsiteY6" fmla="*/ 825795 h 909641"/>
              <a:gd name="connsiteX7" fmla="*/ 851190 w 905306"/>
              <a:gd name="connsiteY7" fmla="*/ 907437 h 909641"/>
              <a:gd name="connsiteX8" fmla="*/ 840274 w 905306"/>
              <a:gd name="connsiteY8" fmla="*/ 909641 h 909641"/>
              <a:gd name="connsiteX9" fmla="*/ 838605 w 905306"/>
              <a:gd name="connsiteY9" fmla="*/ 909557 h 909641"/>
              <a:gd name="connsiteX10" fmla="*/ 1064 w 905306"/>
              <a:gd name="connsiteY10" fmla="*/ 72015 h 909641"/>
              <a:gd name="connsiteX11" fmla="*/ 0 w 905306"/>
              <a:gd name="connsiteY11" fmla="*/ 50955 h 909641"/>
              <a:gd name="connsiteX12" fmla="*/ 16858 w 905306"/>
              <a:gd name="connsiteY12" fmla="*/ 25952 h 909641"/>
              <a:gd name="connsiteX13" fmla="*/ 79511 w 905306"/>
              <a:gd name="connsiteY13" fmla="*/ 0 h 90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05306" h="909641">
                <a:moveTo>
                  <a:pt x="79511" y="0"/>
                </a:moveTo>
                <a:lnTo>
                  <a:pt x="495151" y="0"/>
                </a:lnTo>
                <a:lnTo>
                  <a:pt x="501203" y="8678"/>
                </a:lnTo>
                <a:cubicBezTo>
                  <a:pt x="515822" y="26947"/>
                  <a:pt x="526497" y="39549"/>
                  <a:pt x="533227" y="46470"/>
                </a:cubicBezTo>
                <a:cubicBezTo>
                  <a:pt x="539962" y="53395"/>
                  <a:pt x="545250" y="58397"/>
                  <a:pt x="549099" y="61473"/>
                </a:cubicBezTo>
                <a:lnTo>
                  <a:pt x="905306" y="405129"/>
                </a:lnTo>
                <a:lnTo>
                  <a:pt x="905306" y="825795"/>
                </a:lnTo>
                <a:cubicBezTo>
                  <a:pt x="905306" y="862496"/>
                  <a:pt x="882992" y="893986"/>
                  <a:pt x="851190" y="907437"/>
                </a:cubicBezTo>
                <a:lnTo>
                  <a:pt x="840274" y="909641"/>
                </a:lnTo>
                <a:lnTo>
                  <a:pt x="838605" y="909557"/>
                </a:lnTo>
                <a:cubicBezTo>
                  <a:pt x="396993" y="864709"/>
                  <a:pt x="45912" y="513627"/>
                  <a:pt x="1064" y="72015"/>
                </a:cubicBezTo>
                <a:lnTo>
                  <a:pt x="0" y="50955"/>
                </a:lnTo>
                <a:lnTo>
                  <a:pt x="16858" y="25952"/>
                </a:lnTo>
                <a:cubicBezTo>
                  <a:pt x="32893" y="9918"/>
                  <a:pt x="55044" y="0"/>
                  <a:pt x="79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库_矩形 25">
            <a:extLst>
              <a:ext uri="{FF2B5EF4-FFF2-40B4-BE49-F238E27FC236}">
                <a16:creationId xmlns:a16="http://schemas.microsoft.com/office/drawing/2014/main" id="{91517411-C652-4D43-B39F-FBC3F2F1721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919858" y="1310294"/>
            <a:ext cx="2603448" cy="1248859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r>
              <a:rPr lang="en-US" altLang="zh-CN" sz="1400" b="1" dirty="0">
                <a:solidFill>
                  <a:schemeClr val="accent1">
                    <a:lumMod val="100000"/>
                  </a:schemeClr>
                </a:solidFill>
              </a:rPr>
              <a:t>if</a:t>
            </a:r>
            <a:r>
              <a:rPr lang="zh-CN" altLang="en-US" sz="1400" b="1" dirty="0">
                <a:solidFill>
                  <a:schemeClr val="accent1">
                    <a:lumMod val="100000"/>
                  </a:schemeClr>
                </a:solidFill>
              </a:rPr>
              <a:t>构造函数在类的声明外定义，则默认参数应该在类内声明构造函数原型时指定，而不能在类外构造函数定义时指定</a:t>
            </a:r>
          </a:p>
        </p:txBody>
      </p:sp>
      <p:sp>
        <p:nvSpPr>
          <p:cNvPr id="19" name="千图PPT彼岸天：ID 8661124库_矩形 29">
            <a:extLst>
              <a:ext uri="{FF2B5EF4-FFF2-40B4-BE49-F238E27FC236}">
                <a16:creationId xmlns:a16="http://schemas.microsoft.com/office/drawing/2014/main" id="{63093497-A5DD-477B-95B5-F2000B7E781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919857" y="2573287"/>
            <a:ext cx="2743407" cy="1146149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r>
              <a:rPr lang="en-US" altLang="zh-CN" sz="1400" b="1" dirty="0">
                <a:solidFill>
                  <a:schemeClr val="accent2">
                    <a:lumMod val="100000"/>
                  </a:schemeClr>
                </a:solidFill>
              </a:rPr>
              <a:t>if </a:t>
            </a: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构造函数全部参数都指定了默认值，则在定义对象时可以指定</a:t>
            </a:r>
            <a:r>
              <a:rPr lang="en-US" altLang="zh-CN" sz="1400" b="1" dirty="0">
                <a:solidFill>
                  <a:schemeClr val="accent2">
                    <a:lumMod val="100000"/>
                  </a:schemeClr>
                </a:solidFill>
              </a:rPr>
              <a:t>1</a:t>
            </a: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个</a:t>
            </a:r>
            <a:r>
              <a:rPr lang="en-US" altLang="zh-CN" sz="1400" b="1" dirty="0">
                <a:solidFill>
                  <a:schemeClr val="accent2">
                    <a:lumMod val="100000"/>
                  </a:schemeClr>
                </a:solidFill>
              </a:rPr>
              <a:t>or</a:t>
            </a: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</a:rPr>
              <a:t>几个实参，也可以不给实参</a:t>
            </a:r>
            <a:endParaRPr lang="en-US" altLang="zh-CN" sz="14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20" name="千图PPT彼岸天：ID 8661124库_矩形 33">
            <a:extLst>
              <a:ext uri="{FF2B5EF4-FFF2-40B4-BE49-F238E27FC236}">
                <a16:creationId xmlns:a16="http://schemas.microsoft.com/office/drawing/2014/main" id="{40F752DE-1DF7-4ABC-8B6A-29CD46B994E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0856" y="3719435"/>
            <a:ext cx="2712407" cy="1505707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在一个类中定义了全部是默认参数的构造函数后，不能再定义重载构造函数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21" name="千图PPT彼岸天：ID 8661124库_矩形 12">
            <a:extLst>
              <a:ext uri="{FF2B5EF4-FFF2-40B4-BE49-F238E27FC236}">
                <a16:creationId xmlns:a16="http://schemas.microsoft.com/office/drawing/2014/main" id="{C590AC71-D181-4345-8CA3-88AB19A3D86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34854" y="5754197"/>
            <a:ext cx="4635795" cy="415498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zh-CN" altLang="en-US" b="1" dirty="0">
                <a:solidFill>
                  <a:srgbClr val="3498DB"/>
                </a:solidFill>
              </a:rPr>
              <a:t>几点说明</a:t>
            </a:r>
            <a:endParaRPr lang="en-US" altLang="zh-CN" b="1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669507" y="1356707"/>
            <a:ext cx="4126012" cy="1300858"/>
          </a:xfrm>
          <a:prstGeom prst="rect">
            <a:avLst/>
          </a:prstGeom>
          <a:noFill/>
        </p:spPr>
        <p:txBody>
          <a:bodyPr wrap="none">
            <a:normAutofit fontScale="700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析构函数与构造函数的作用几乎正好相反，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当一个对象消失时，或用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delete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删除用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new</a:t>
            </a: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创建的对象时，系统都会自动调用类的析构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函数，做一些清理工作。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167427" y="3515787"/>
            <a:ext cx="5757905" cy="294205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class  Demo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{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public: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	Demo</a:t>
            </a:r>
            <a:r>
              <a:rPr lang="zh-CN" altLang="en-US" sz="2400" b="1" kern="0" dirty="0">
                <a:solidFill>
                  <a:srgbClr val="333399"/>
                </a:solidFill>
              </a:rPr>
              <a:t>（</a:t>
            </a:r>
            <a:r>
              <a:rPr lang="en-US" altLang="zh-CN" sz="2400" b="1" kern="0" dirty="0">
                <a:solidFill>
                  <a:srgbClr val="333399"/>
                </a:solidFill>
              </a:rPr>
              <a:t>&lt; </a:t>
            </a:r>
            <a:r>
              <a:rPr lang="zh-CN" altLang="en-US" sz="2400" b="1" kern="0" dirty="0">
                <a:solidFill>
                  <a:srgbClr val="333399"/>
                </a:solidFill>
              </a:rPr>
              <a:t>参数表 </a:t>
            </a:r>
            <a:r>
              <a:rPr lang="en-US" altLang="zh-CN" sz="2400" b="1" kern="0" dirty="0">
                <a:solidFill>
                  <a:srgbClr val="333399"/>
                </a:solidFill>
              </a:rPr>
              <a:t>&gt;</a:t>
            </a:r>
            <a:r>
              <a:rPr lang="zh-CN" altLang="en-US" sz="2400" b="1" kern="0" dirty="0">
                <a:solidFill>
                  <a:srgbClr val="333399"/>
                </a:solidFill>
              </a:rPr>
              <a:t>）</a:t>
            </a:r>
            <a:r>
              <a:rPr lang="en-US" altLang="zh-CN" sz="2400" b="1" kern="0" dirty="0">
                <a:solidFill>
                  <a:srgbClr val="333399"/>
                </a:solidFill>
              </a:rPr>
              <a:t>;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	~Demo</a:t>
            </a:r>
            <a:r>
              <a:rPr lang="zh-CN" altLang="en-US" sz="2400" b="1" kern="0" dirty="0">
                <a:solidFill>
                  <a:srgbClr val="333399"/>
                </a:solidFill>
              </a:rPr>
              <a:t>（ </a:t>
            </a:r>
            <a:r>
              <a:rPr lang="en-US" altLang="zh-CN" sz="2400" b="1" kern="0" dirty="0">
                <a:solidFill>
                  <a:srgbClr val="333399"/>
                </a:solidFill>
              </a:rPr>
              <a:t>void </a:t>
            </a:r>
            <a:r>
              <a:rPr lang="zh-CN" altLang="en-US" sz="2400" b="1" kern="0" dirty="0">
                <a:solidFill>
                  <a:srgbClr val="333399"/>
                </a:solidFill>
              </a:rPr>
              <a:t>）</a:t>
            </a:r>
            <a:r>
              <a:rPr lang="en-US" altLang="zh-CN" sz="2400" b="1" kern="0" dirty="0">
                <a:solidFill>
                  <a:srgbClr val="333399"/>
                </a:solidFill>
              </a:rPr>
              <a:t>;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400" b="1" kern="0" dirty="0">
                <a:solidFill>
                  <a:srgbClr val="333399"/>
                </a:solidFill>
              </a:rPr>
              <a:t>}</a:t>
            </a:r>
            <a:endParaRPr lang="zh-CN" altLang="en-US" sz="2400" b="1" kern="0" dirty="0">
              <a:solidFill>
                <a:srgbClr val="333399"/>
              </a:solidFill>
            </a:endParaRPr>
          </a:p>
        </p:txBody>
      </p:sp>
      <p:sp>
        <p:nvSpPr>
          <p:cNvPr id="14" name="千图PPT彼岸天：ID 8661124矩形 13"/>
          <p:cNvSpPr/>
          <p:nvPr>
            <p:custDataLst>
              <p:tags r:id="rId2"/>
            </p:custDataLst>
          </p:nvPr>
        </p:nvSpPr>
        <p:spPr>
          <a:xfrm>
            <a:off x="5167427" y="2902390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000" b="1" dirty="0"/>
              <a:t>声明一个析构函数的语法格式如下：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5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1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8" grpId="0" animBg="1"/>
      <p:bldP spid="17" grpId="0" animBg="1"/>
      <p:bldP spid="6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669507" y="1356707"/>
            <a:ext cx="4126012" cy="130085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析构函数不能重载 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167427" y="3515787"/>
            <a:ext cx="5757905" cy="294205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FF0000"/>
                </a:solidFill>
              </a:rPr>
              <a:t>~</a:t>
            </a:r>
            <a:r>
              <a:rPr lang="en-US" altLang="zh-CN" sz="2800" b="1" kern="0" dirty="0" err="1">
                <a:solidFill>
                  <a:srgbClr val="FF0000"/>
                </a:solidFill>
              </a:rPr>
              <a:t>CCompanyStaff</a:t>
            </a:r>
            <a:r>
              <a:rPr lang="en-US" altLang="zh-CN" sz="2800" b="1" kern="0" dirty="0">
                <a:solidFill>
                  <a:srgbClr val="FF0000"/>
                </a:solidFill>
              </a:rPr>
              <a:t>( void 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	{ 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		</a:t>
            </a:r>
            <a:r>
              <a:rPr lang="en-US" altLang="zh-CN" sz="2800" b="1" kern="0" dirty="0" err="1">
                <a:solidFill>
                  <a:srgbClr val="333399"/>
                </a:solidFill>
              </a:rPr>
              <a:t>cout</a:t>
            </a:r>
            <a:r>
              <a:rPr lang="en-US" altLang="zh-CN" sz="2800" b="1" kern="0" dirty="0">
                <a:solidFill>
                  <a:srgbClr val="333399"/>
                </a:solidFill>
              </a:rPr>
              <a:t> &lt;&lt; "</a:t>
            </a:r>
            <a:r>
              <a:rPr lang="zh-CN" altLang="en-US" sz="2800" b="1" kern="0" dirty="0">
                <a:solidFill>
                  <a:srgbClr val="333399"/>
                </a:solidFill>
              </a:rPr>
              <a:t>对象</a:t>
            </a:r>
            <a:r>
              <a:rPr lang="en-US" altLang="zh-CN" sz="2800" b="1" kern="0" dirty="0">
                <a:solidFill>
                  <a:srgbClr val="333399"/>
                </a:solidFill>
              </a:rPr>
              <a:t>" &lt;&lt; </a:t>
            </a:r>
            <a:r>
              <a:rPr lang="en-US" altLang="zh-CN" sz="2800" b="1" kern="0" dirty="0" err="1">
                <a:solidFill>
                  <a:srgbClr val="333399"/>
                </a:solidFill>
              </a:rPr>
              <a:t>m_cName</a:t>
            </a:r>
            <a:r>
              <a:rPr lang="en-US" altLang="zh-CN" sz="2800" b="1" kern="0" dirty="0">
                <a:solidFill>
                  <a:srgbClr val="333399"/>
                </a:solidFill>
              </a:rPr>
              <a:t> &lt;&lt; "</a:t>
            </a:r>
            <a:r>
              <a:rPr lang="zh-CN" altLang="en-US" sz="2800" b="1" kern="0" dirty="0">
                <a:solidFill>
                  <a:srgbClr val="333399"/>
                </a:solidFill>
              </a:rPr>
              <a:t>消亡</a:t>
            </a:r>
            <a:r>
              <a:rPr lang="en-US" altLang="zh-CN" sz="2800" b="1" kern="0" dirty="0">
                <a:solidFill>
                  <a:srgbClr val="333399"/>
                </a:solidFill>
              </a:rPr>
              <a:t>" &lt;&lt; </a:t>
            </a:r>
            <a:r>
              <a:rPr lang="en-US" altLang="zh-CN" sz="2800" b="1" kern="0" dirty="0" err="1">
                <a:solidFill>
                  <a:srgbClr val="333399"/>
                </a:solidFill>
              </a:rPr>
              <a:t>endl</a:t>
            </a:r>
            <a:r>
              <a:rPr lang="en-US" altLang="zh-CN" sz="2800" b="1" kern="0" dirty="0">
                <a:solidFill>
                  <a:srgbClr val="333399"/>
                </a:solidFill>
              </a:rPr>
              <a:t>;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	} </a:t>
            </a:r>
            <a:endParaRPr lang="zh-CN" altLang="en-US" sz="2800" b="1" kern="0" dirty="0">
              <a:solidFill>
                <a:srgbClr val="333399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63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1549" y="2028500"/>
            <a:ext cx="4333707" cy="1980394"/>
            <a:chOff x="841549" y="2028500"/>
            <a:chExt cx="4333707" cy="1980394"/>
          </a:xfrm>
        </p:grpSpPr>
        <p:sp>
          <p:nvSpPr>
            <p:cNvPr id="6" name="等腰三角形 5"/>
            <p:cNvSpPr/>
            <p:nvPr/>
          </p:nvSpPr>
          <p:spPr>
            <a:xfrm rot="10800000">
              <a:off x="3643128" y="2688094"/>
              <a:ext cx="1532128" cy="13208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253444" y="2976188"/>
              <a:ext cx="342744" cy="323344"/>
              <a:chOff x="3498850" y="1541463"/>
              <a:chExt cx="504825" cy="476250"/>
            </a:xfrm>
            <a:solidFill>
              <a:schemeClr val="bg1"/>
            </a:solidFill>
          </p:grpSpPr>
          <p:sp>
            <p:nvSpPr>
              <p:cNvPr id="47" name="椭圆 46"/>
              <p:cNvSpPr/>
              <p:nvPr/>
            </p:nvSpPr>
            <p:spPr bwMode="auto">
              <a:xfrm>
                <a:off x="3743325" y="1801813"/>
                <a:ext cx="61913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498850" y="1541463"/>
                <a:ext cx="504825" cy="476250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H="1">
              <a:off x="3299857" y="237205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4408332" y="236814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1"/>
            <p:cNvSpPr txBox="1"/>
            <p:nvPr/>
          </p:nvSpPr>
          <p:spPr>
            <a:xfrm>
              <a:off x="2114401" y="2028500"/>
              <a:ext cx="2446220" cy="30777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当某对象消亡时，系统会自动调用该对象的析构函数</a:t>
              </a:r>
            </a:p>
          </p:txBody>
        </p:sp>
        <p:sp>
          <p:nvSpPr>
            <p:cNvPr id="24" name="文本框 222"/>
            <p:cNvSpPr txBox="1"/>
            <p:nvPr/>
          </p:nvSpPr>
          <p:spPr>
            <a:xfrm>
              <a:off x="841549" y="2206735"/>
              <a:ext cx="2446220" cy="71558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1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19038" y="3008039"/>
            <a:ext cx="4511752" cy="1930868"/>
            <a:chOff x="1519038" y="3008039"/>
            <a:chExt cx="4511752" cy="1930868"/>
          </a:xfrm>
        </p:grpSpPr>
        <p:sp>
          <p:nvSpPr>
            <p:cNvPr id="7" name="等腰三角形 6"/>
            <p:cNvSpPr/>
            <p:nvPr/>
          </p:nvSpPr>
          <p:spPr>
            <a:xfrm>
              <a:off x="4498662" y="3008039"/>
              <a:ext cx="1532128" cy="13208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083065" y="3724680"/>
              <a:ext cx="335294" cy="336379"/>
              <a:chOff x="3206750" y="1381125"/>
              <a:chExt cx="490538" cy="492125"/>
            </a:xfrm>
            <a:solidFill>
              <a:schemeClr val="bg1"/>
            </a:solidFill>
          </p:grpSpPr>
          <p:sp>
            <p:nvSpPr>
              <p:cNvPr id="45" name="任意多边形: 形状 44"/>
              <p:cNvSpPr/>
              <p:nvPr/>
            </p:nvSpPr>
            <p:spPr bwMode="auto">
              <a:xfrm>
                <a:off x="3206750" y="1381125"/>
                <a:ext cx="490538" cy="492125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3406775" y="1458913"/>
                <a:ext cx="114300" cy="114300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H="1" flipV="1">
              <a:off x="4154900" y="464243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263375" y="432639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23"/>
            <p:cNvSpPr txBox="1"/>
            <p:nvPr/>
          </p:nvSpPr>
          <p:spPr>
            <a:xfrm>
              <a:off x="1519038" y="4631130"/>
              <a:ext cx="2446220" cy="30777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调用的顺序是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96460" y="3008039"/>
            <a:ext cx="5084133" cy="2546092"/>
            <a:chOff x="6196460" y="3008039"/>
            <a:chExt cx="5084133" cy="2546092"/>
          </a:xfrm>
        </p:grpSpPr>
        <p:sp>
          <p:nvSpPr>
            <p:cNvPr id="8" name="等腰三角形 7"/>
            <p:cNvSpPr/>
            <p:nvPr/>
          </p:nvSpPr>
          <p:spPr>
            <a:xfrm>
              <a:off x="6196460" y="3008039"/>
              <a:ext cx="1532128" cy="13208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737882" y="3761019"/>
              <a:ext cx="415938" cy="263700"/>
              <a:chOff x="7726363" y="1603045"/>
              <a:chExt cx="876914" cy="555955"/>
            </a:xfrm>
            <a:solidFill>
              <a:schemeClr val="bg1"/>
            </a:solidFill>
          </p:grpSpPr>
          <p:grpSp>
            <p:nvGrpSpPr>
              <p:cNvPr id="35" name="组合 34"/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40" name="任意多边形: 形状 39"/>
                <p:cNvSpPr/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7" name="任意多边形: 形状 36"/>
                <p:cNvSpPr/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1" name="直接连接符 20"/>
            <p:cNvCxnSpPr/>
            <p:nvPr/>
          </p:nvCxnSpPr>
          <p:spPr>
            <a:xfrm flipH="1" flipV="1">
              <a:off x="6959616" y="464243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961945" y="432639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25"/>
            <p:cNvSpPr txBox="1"/>
            <p:nvPr/>
          </p:nvSpPr>
          <p:spPr>
            <a:xfrm>
              <a:off x="8834373" y="4061059"/>
              <a:ext cx="2446220" cy="149307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如果不显式地定义析构函数，</a:t>
              </a:r>
              <a:endParaRPr lang="en-US" altLang="zh-CN" sz="1600" b="1" dirty="0">
                <a:solidFill>
                  <a:schemeClr val="accent4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系统也会生成一个默认的析构函数，</a:t>
              </a:r>
              <a:endParaRPr lang="en-US" altLang="zh-CN" sz="1600" b="1" dirty="0">
                <a:solidFill>
                  <a:schemeClr val="accent4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它是一个空的析构函数，</a:t>
              </a:r>
              <a:endParaRPr lang="en-US" altLang="zh-CN" sz="1600" b="1" dirty="0">
                <a:solidFill>
                  <a:schemeClr val="accent4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4"/>
                  </a:solidFill>
                </a:rPr>
                <a:t>不做任何事情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038723" y="2182389"/>
            <a:ext cx="5153274" cy="1826505"/>
            <a:chOff x="7038723" y="2182389"/>
            <a:chExt cx="5153274" cy="1826505"/>
          </a:xfrm>
        </p:grpSpPr>
        <p:sp>
          <p:nvSpPr>
            <p:cNvPr id="4" name="等腰三角形 3"/>
            <p:cNvSpPr/>
            <p:nvPr/>
          </p:nvSpPr>
          <p:spPr>
            <a:xfrm rot="10800000">
              <a:off x="7038723" y="2688094"/>
              <a:ext cx="1532128" cy="132080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646850" y="2943411"/>
              <a:ext cx="315873" cy="298323"/>
              <a:chOff x="10261600" y="2471738"/>
              <a:chExt cx="514350" cy="485775"/>
            </a:xfrm>
            <a:solidFill>
              <a:schemeClr val="bg1"/>
            </a:solidFill>
          </p:grpSpPr>
          <p:sp>
            <p:nvSpPr>
              <p:cNvPr id="33" name="任意多边形: 形状 32"/>
              <p:cNvSpPr/>
              <p:nvPr/>
            </p:nvSpPr>
            <p:spPr bwMode="auto">
              <a:xfrm>
                <a:off x="10261600" y="2722563"/>
                <a:ext cx="476250" cy="234950"/>
              </a:xfrm>
              <a:custGeom>
                <a:avLst/>
                <a:gdLst>
                  <a:gd name="T0" fmla="*/ 121 w 124"/>
                  <a:gd name="T1" fmla="*/ 19 h 61"/>
                  <a:gd name="T2" fmla="*/ 116 w 124"/>
                  <a:gd name="T3" fmla="*/ 21 h 61"/>
                  <a:gd name="T4" fmla="*/ 66 w 124"/>
                  <a:gd name="T5" fmla="*/ 53 h 61"/>
                  <a:gd name="T6" fmla="*/ 19 w 124"/>
                  <a:gd name="T7" fmla="*/ 25 h 61"/>
                  <a:gd name="T8" fmla="*/ 29 w 124"/>
                  <a:gd name="T9" fmla="*/ 19 h 61"/>
                  <a:gd name="T10" fmla="*/ 29 w 124"/>
                  <a:gd name="T11" fmla="*/ 16 h 61"/>
                  <a:gd name="T12" fmla="*/ 3 w 124"/>
                  <a:gd name="T13" fmla="*/ 1 h 61"/>
                  <a:gd name="T14" fmla="*/ 0 w 124"/>
                  <a:gd name="T15" fmla="*/ 2 h 61"/>
                  <a:gd name="T16" fmla="*/ 0 w 124"/>
                  <a:gd name="T17" fmla="*/ 32 h 61"/>
                  <a:gd name="T18" fmla="*/ 3 w 124"/>
                  <a:gd name="T19" fmla="*/ 34 h 61"/>
                  <a:gd name="T20" fmla="*/ 12 w 124"/>
                  <a:gd name="T21" fmla="*/ 29 h 61"/>
                  <a:gd name="T22" fmla="*/ 66 w 124"/>
                  <a:gd name="T23" fmla="*/ 61 h 61"/>
                  <a:gd name="T24" fmla="*/ 123 w 124"/>
                  <a:gd name="T25" fmla="*/ 24 h 61"/>
                  <a:gd name="T26" fmla="*/ 121 w 124"/>
                  <a:gd name="T27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" h="61">
                    <a:moveTo>
                      <a:pt x="121" y="19"/>
                    </a:moveTo>
                    <a:cubicBezTo>
                      <a:pt x="119" y="18"/>
                      <a:pt x="117" y="19"/>
                      <a:pt x="116" y="21"/>
                    </a:cubicBezTo>
                    <a:cubicBezTo>
                      <a:pt x="108" y="41"/>
                      <a:pt x="88" y="53"/>
                      <a:pt x="66" y="53"/>
                    </a:cubicBezTo>
                    <a:cubicBezTo>
                      <a:pt x="46" y="53"/>
                      <a:pt x="28" y="42"/>
                      <a:pt x="19" y="25"/>
                    </a:cubicBezTo>
                    <a:cubicBezTo>
                      <a:pt x="24" y="22"/>
                      <a:pt x="29" y="20"/>
                      <a:pt x="29" y="19"/>
                    </a:cubicBezTo>
                    <a:cubicBezTo>
                      <a:pt x="31" y="18"/>
                      <a:pt x="31" y="17"/>
                      <a:pt x="29" y="16"/>
                    </a:cubicBezTo>
                    <a:cubicBezTo>
                      <a:pt x="28" y="15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0" y="30"/>
                      <a:pt x="0" y="32"/>
                    </a:cubicBezTo>
                    <a:cubicBezTo>
                      <a:pt x="0" y="34"/>
                      <a:pt x="1" y="35"/>
                      <a:pt x="3" y="34"/>
                    </a:cubicBezTo>
                    <a:cubicBezTo>
                      <a:pt x="3" y="34"/>
                      <a:pt x="7" y="32"/>
                      <a:pt x="12" y="29"/>
                    </a:cubicBezTo>
                    <a:cubicBezTo>
                      <a:pt x="23" y="49"/>
                      <a:pt x="43" y="61"/>
                      <a:pt x="66" y="61"/>
                    </a:cubicBezTo>
                    <a:cubicBezTo>
                      <a:pt x="91" y="61"/>
                      <a:pt x="114" y="47"/>
                      <a:pt x="123" y="24"/>
                    </a:cubicBezTo>
                    <a:cubicBezTo>
                      <a:pt x="124" y="22"/>
                      <a:pt x="123" y="20"/>
                      <a:pt x="1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10296525" y="2471738"/>
                <a:ext cx="479425" cy="239712"/>
              </a:xfrm>
              <a:custGeom>
                <a:avLst/>
                <a:gdLst>
                  <a:gd name="T0" fmla="*/ 125 w 125"/>
                  <a:gd name="T1" fmla="*/ 29 h 62"/>
                  <a:gd name="T2" fmla="*/ 122 w 125"/>
                  <a:gd name="T3" fmla="*/ 28 h 62"/>
                  <a:gd name="T4" fmla="*/ 112 w 125"/>
                  <a:gd name="T5" fmla="*/ 33 h 62"/>
                  <a:gd name="T6" fmla="*/ 57 w 125"/>
                  <a:gd name="T7" fmla="*/ 0 h 62"/>
                  <a:gd name="T8" fmla="*/ 0 w 125"/>
                  <a:gd name="T9" fmla="*/ 38 h 62"/>
                  <a:gd name="T10" fmla="*/ 2 w 125"/>
                  <a:gd name="T11" fmla="*/ 43 h 62"/>
                  <a:gd name="T12" fmla="*/ 8 w 125"/>
                  <a:gd name="T13" fmla="*/ 41 h 62"/>
                  <a:gd name="T14" fmla="*/ 57 w 125"/>
                  <a:gd name="T15" fmla="*/ 8 h 62"/>
                  <a:gd name="T16" fmla="*/ 106 w 125"/>
                  <a:gd name="T17" fmla="*/ 37 h 62"/>
                  <a:gd name="T18" fmla="*/ 96 w 125"/>
                  <a:gd name="T19" fmla="*/ 43 h 62"/>
                  <a:gd name="T20" fmla="*/ 96 w 125"/>
                  <a:gd name="T21" fmla="*/ 46 h 62"/>
                  <a:gd name="T22" fmla="*/ 122 w 125"/>
                  <a:gd name="T23" fmla="*/ 61 h 62"/>
                  <a:gd name="T24" fmla="*/ 125 w 125"/>
                  <a:gd name="T25" fmla="*/ 60 h 62"/>
                  <a:gd name="T26" fmla="*/ 125 w 125"/>
                  <a:gd name="T27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62">
                    <a:moveTo>
                      <a:pt x="125" y="29"/>
                    </a:moveTo>
                    <a:cubicBezTo>
                      <a:pt x="125" y="28"/>
                      <a:pt x="124" y="27"/>
                      <a:pt x="122" y="28"/>
                    </a:cubicBezTo>
                    <a:cubicBezTo>
                      <a:pt x="122" y="28"/>
                      <a:pt x="118" y="30"/>
                      <a:pt x="112" y="33"/>
                    </a:cubicBezTo>
                    <a:cubicBezTo>
                      <a:pt x="103" y="13"/>
                      <a:pt x="82" y="0"/>
                      <a:pt x="57" y="0"/>
                    </a:cubicBezTo>
                    <a:cubicBezTo>
                      <a:pt x="32" y="0"/>
                      <a:pt x="10" y="15"/>
                      <a:pt x="0" y="38"/>
                    </a:cubicBezTo>
                    <a:cubicBezTo>
                      <a:pt x="0" y="40"/>
                      <a:pt x="0" y="42"/>
                      <a:pt x="2" y="43"/>
                    </a:cubicBezTo>
                    <a:cubicBezTo>
                      <a:pt x="5" y="44"/>
                      <a:pt x="7" y="43"/>
                      <a:pt x="8" y="41"/>
                    </a:cubicBezTo>
                    <a:cubicBezTo>
                      <a:pt x="16" y="21"/>
                      <a:pt x="36" y="8"/>
                      <a:pt x="57" y="8"/>
                    </a:cubicBezTo>
                    <a:cubicBezTo>
                      <a:pt x="79" y="8"/>
                      <a:pt x="97" y="19"/>
                      <a:pt x="106" y="37"/>
                    </a:cubicBezTo>
                    <a:cubicBezTo>
                      <a:pt x="101" y="40"/>
                      <a:pt x="96" y="43"/>
                      <a:pt x="96" y="43"/>
                    </a:cubicBezTo>
                    <a:cubicBezTo>
                      <a:pt x="94" y="44"/>
                      <a:pt x="94" y="46"/>
                      <a:pt x="96" y="46"/>
                    </a:cubicBezTo>
                    <a:cubicBezTo>
                      <a:pt x="97" y="47"/>
                      <a:pt x="121" y="60"/>
                      <a:pt x="122" y="61"/>
                    </a:cubicBezTo>
                    <a:cubicBezTo>
                      <a:pt x="124" y="62"/>
                      <a:pt x="125" y="61"/>
                      <a:pt x="125" y="60"/>
                    </a:cubicBezTo>
                    <a:cubicBezTo>
                      <a:pt x="125" y="57"/>
                      <a:pt x="125" y="31"/>
                      <a:pt x="12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 flipH="1">
              <a:off x="7795832" y="2372056"/>
              <a:ext cx="11092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7798161" y="2368148"/>
              <a:ext cx="0" cy="319946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27"/>
            <p:cNvSpPr txBox="1"/>
            <p:nvPr/>
          </p:nvSpPr>
          <p:spPr>
            <a:xfrm>
              <a:off x="8978848" y="2182389"/>
              <a:ext cx="3213149" cy="82565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</a:rPr>
                <a:t>相反地，最先创建的对象最后消亡，</a:t>
              </a:r>
              <a:endParaRPr lang="en-US" altLang="zh-CN" sz="1600" b="1" dirty="0">
                <a:solidFill>
                  <a:schemeClr val="accent5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</a:rPr>
                <a:t>即最后调用其析构函数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762162" y="2688094"/>
            <a:ext cx="2446220" cy="2785920"/>
            <a:chOff x="4762162" y="2688094"/>
            <a:chExt cx="2446220" cy="2785920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5340926" y="2688094"/>
              <a:ext cx="1532128" cy="13208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985272" y="2922316"/>
              <a:ext cx="263311" cy="377208"/>
              <a:chOff x="3741341" y="1604128"/>
              <a:chExt cx="341313" cy="488950"/>
            </a:xfrm>
            <a:solidFill>
              <a:schemeClr val="bg1"/>
            </a:solidFill>
          </p:grpSpPr>
          <p:sp>
            <p:nvSpPr>
              <p:cNvPr id="43" name="任意多边形: 形状 42"/>
              <p:cNvSpPr/>
              <p:nvPr/>
            </p:nvSpPr>
            <p:spPr bwMode="auto">
              <a:xfrm>
                <a:off x="3741341" y="1604128"/>
                <a:ext cx="341313" cy="488950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3819128" y="1680328"/>
                <a:ext cx="101600" cy="100013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6106990" y="4024719"/>
              <a:ext cx="0" cy="827921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29"/>
            <p:cNvSpPr txBox="1"/>
            <p:nvPr/>
          </p:nvSpPr>
          <p:spPr>
            <a:xfrm>
              <a:off x="4762162" y="5166237"/>
              <a:ext cx="2446220" cy="30777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b="1" dirty="0">
                  <a:solidFill>
                    <a:schemeClr val="accent3"/>
                  </a:solidFill>
                </a:rPr>
                <a:t>最后创建的对象最先消亡，即最先调用其析构函数</a:t>
              </a:r>
            </a:p>
          </p:txBody>
        </p:sp>
      </p:grpSp>
      <p:sp>
        <p:nvSpPr>
          <p:cNvPr id="53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</a:p>
        </p:txBody>
      </p:sp>
    </p:spTree>
    <p:extLst>
      <p:ext uri="{BB962C8B-B14F-4D97-AF65-F5344CB8AC3E}">
        <p14:creationId xmlns:p14="http://schemas.microsoft.com/office/powerpoint/2010/main" val="26898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圆角矩形 3">
            <a:extLst>
              <a:ext uri="{FF2B5EF4-FFF2-40B4-BE49-F238E27FC236}">
                <a16:creationId xmlns:a16="http://schemas.microsoft.com/office/drawing/2014/main" id="{7F8B0F58-866C-4DDB-A24F-E44DA8720473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</a:p>
        </p:txBody>
      </p:sp>
      <p:grpSp>
        <p:nvGrpSpPr>
          <p:cNvPr id="28" name="千图PPT彼岸天：ID 8661124库_组合 3">
            <a:extLst>
              <a:ext uri="{FF2B5EF4-FFF2-40B4-BE49-F238E27FC236}">
                <a16:creationId xmlns:a16="http://schemas.microsoft.com/office/drawing/2014/main" id="{FA55F083-0BF8-4856-B998-C7FA8CEC3C7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963573" y="2492498"/>
            <a:ext cx="2601366" cy="2619455"/>
            <a:chOff x="1740215" y="2198819"/>
            <a:chExt cx="2601366" cy="261945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4FEFA35-64F4-4AE4-AB9B-40A814EF6EDE}"/>
                </a:ext>
              </a:extLst>
            </p:cNvPr>
            <p:cNvGrpSpPr/>
            <p:nvPr/>
          </p:nvGrpSpPr>
          <p:grpSpPr>
            <a:xfrm>
              <a:off x="1740215" y="2198819"/>
              <a:ext cx="2601366" cy="2619455"/>
              <a:chOff x="2582905" y="2616198"/>
              <a:chExt cx="1076900" cy="108438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D039796-9BB5-4297-AB23-CF3E61DE355A}"/>
                  </a:ext>
                </a:extLst>
              </p:cNvPr>
              <p:cNvGrpSpPr/>
              <p:nvPr/>
            </p:nvGrpSpPr>
            <p:grpSpPr>
              <a:xfrm>
                <a:off x="2582905" y="2616198"/>
                <a:ext cx="1076900" cy="1084389"/>
                <a:chOff x="721926" y="3827665"/>
                <a:chExt cx="2227443" cy="2242936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3465723B-96A9-4457-8C4E-FE0F69160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926" y="3827665"/>
                  <a:ext cx="1125537" cy="1716089"/>
                </a:xfrm>
                <a:custGeom>
                  <a:avLst/>
                  <a:gdLst>
                    <a:gd name="T0" fmla="*/ 1004 w 8508"/>
                    <a:gd name="T1" fmla="*/ 12737 h 12977"/>
                    <a:gd name="T2" fmla="*/ 820 w 8508"/>
                    <a:gd name="T3" fmla="*/ 12369 h 12977"/>
                    <a:gd name="T4" fmla="*/ 653 w 8508"/>
                    <a:gd name="T5" fmla="*/ 11991 h 12977"/>
                    <a:gd name="T6" fmla="*/ 505 w 8508"/>
                    <a:gd name="T7" fmla="*/ 11604 h 12977"/>
                    <a:gd name="T8" fmla="*/ 373 w 8508"/>
                    <a:gd name="T9" fmla="*/ 11208 h 12977"/>
                    <a:gd name="T10" fmla="*/ 262 w 8508"/>
                    <a:gd name="T11" fmla="*/ 10804 h 12977"/>
                    <a:gd name="T12" fmla="*/ 169 w 8508"/>
                    <a:gd name="T13" fmla="*/ 10393 h 12977"/>
                    <a:gd name="T14" fmla="*/ 96 w 8508"/>
                    <a:gd name="T15" fmla="*/ 9975 h 12977"/>
                    <a:gd name="T16" fmla="*/ 43 w 8508"/>
                    <a:gd name="T17" fmla="*/ 9549 h 12977"/>
                    <a:gd name="T18" fmla="*/ 11 w 8508"/>
                    <a:gd name="T19" fmla="*/ 9118 h 12977"/>
                    <a:gd name="T20" fmla="*/ 0 w 8508"/>
                    <a:gd name="T21" fmla="*/ 8681 h 12977"/>
                    <a:gd name="T22" fmla="*/ 98 w 8508"/>
                    <a:gd name="T23" fmla="*/ 7374 h 12977"/>
                    <a:gd name="T24" fmla="*/ 381 w 8508"/>
                    <a:gd name="T25" fmla="*/ 6128 h 12977"/>
                    <a:gd name="T26" fmla="*/ 837 w 8508"/>
                    <a:gd name="T27" fmla="*/ 4958 h 12977"/>
                    <a:gd name="T28" fmla="*/ 1449 w 8508"/>
                    <a:gd name="T29" fmla="*/ 3877 h 12977"/>
                    <a:gd name="T30" fmla="*/ 2205 w 8508"/>
                    <a:gd name="T31" fmla="*/ 2899 h 12977"/>
                    <a:gd name="T32" fmla="*/ 3090 w 8508"/>
                    <a:gd name="T33" fmla="*/ 2039 h 12977"/>
                    <a:gd name="T34" fmla="*/ 4089 w 8508"/>
                    <a:gd name="T35" fmla="*/ 1311 h 12977"/>
                    <a:gd name="T36" fmla="*/ 5190 w 8508"/>
                    <a:gd name="T37" fmla="*/ 729 h 12977"/>
                    <a:gd name="T38" fmla="*/ 6377 w 8508"/>
                    <a:gd name="T39" fmla="*/ 308 h 12977"/>
                    <a:gd name="T40" fmla="*/ 7636 w 8508"/>
                    <a:gd name="T41" fmla="*/ 61 h 12977"/>
                    <a:gd name="T42" fmla="*/ 8508 w 8508"/>
                    <a:gd name="T43" fmla="*/ 4795 h 12977"/>
                    <a:gd name="T44" fmla="*/ 7939 w 8508"/>
                    <a:gd name="T45" fmla="*/ 4863 h 12977"/>
                    <a:gd name="T46" fmla="*/ 7398 w 8508"/>
                    <a:gd name="T47" fmla="*/ 5008 h 12977"/>
                    <a:gd name="T48" fmla="*/ 6890 w 8508"/>
                    <a:gd name="T49" fmla="*/ 5227 h 12977"/>
                    <a:gd name="T50" fmla="*/ 6424 w 8508"/>
                    <a:gd name="T51" fmla="*/ 5514 h 12977"/>
                    <a:gd name="T52" fmla="*/ 6004 w 8508"/>
                    <a:gd name="T53" fmla="*/ 5860 h 12977"/>
                    <a:gd name="T54" fmla="*/ 5636 w 8508"/>
                    <a:gd name="T55" fmla="*/ 6262 h 12977"/>
                    <a:gd name="T56" fmla="*/ 5326 w 8508"/>
                    <a:gd name="T57" fmla="*/ 6712 h 12977"/>
                    <a:gd name="T58" fmla="*/ 5082 w 8508"/>
                    <a:gd name="T59" fmla="*/ 7205 h 12977"/>
                    <a:gd name="T60" fmla="*/ 4909 w 8508"/>
                    <a:gd name="T61" fmla="*/ 7734 h 12977"/>
                    <a:gd name="T62" fmla="*/ 4812 w 8508"/>
                    <a:gd name="T63" fmla="*/ 8293 h 12977"/>
                    <a:gd name="T64" fmla="*/ 4792 w 8508"/>
                    <a:gd name="T65" fmla="*/ 8745 h 12977"/>
                    <a:gd name="T66" fmla="*/ 4801 w 8508"/>
                    <a:gd name="T67" fmla="*/ 8937 h 12977"/>
                    <a:gd name="T68" fmla="*/ 4817 w 8508"/>
                    <a:gd name="T69" fmla="*/ 9127 h 12977"/>
                    <a:gd name="T70" fmla="*/ 4843 w 8508"/>
                    <a:gd name="T71" fmla="*/ 9314 h 12977"/>
                    <a:gd name="T72" fmla="*/ 4878 w 8508"/>
                    <a:gd name="T73" fmla="*/ 9497 h 12977"/>
                    <a:gd name="T74" fmla="*/ 4922 w 8508"/>
                    <a:gd name="T75" fmla="*/ 9678 h 12977"/>
                    <a:gd name="T76" fmla="*/ 4973 w 8508"/>
                    <a:gd name="T77" fmla="*/ 9855 h 12977"/>
                    <a:gd name="T78" fmla="*/ 5032 w 8508"/>
                    <a:gd name="T79" fmla="*/ 10029 h 12977"/>
                    <a:gd name="T80" fmla="*/ 5101 w 8508"/>
                    <a:gd name="T81" fmla="*/ 10199 h 12977"/>
                    <a:gd name="T82" fmla="*/ 5176 w 8508"/>
                    <a:gd name="T83" fmla="*/ 10365 h 12977"/>
                    <a:gd name="T84" fmla="*/ 5258 w 8508"/>
                    <a:gd name="T85" fmla="*/ 10527 h 12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1135" y="12977"/>
                      </a:moveTo>
                      <a:lnTo>
                        <a:pt x="1069" y="12857"/>
                      </a:lnTo>
                      <a:lnTo>
                        <a:pt x="1004" y="12737"/>
                      </a:lnTo>
                      <a:lnTo>
                        <a:pt x="941" y="12615"/>
                      </a:lnTo>
                      <a:lnTo>
                        <a:pt x="879" y="12493"/>
                      </a:lnTo>
                      <a:lnTo>
                        <a:pt x="820" y="12369"/>
                      </a:lnTo>
                      <a:lnTo>
                        <a:pt x="763" y="12244"/>
                      </a:lnTo>
                      <a:lnTo>
                        <a:pt x="706" y="12118"/>
                      </a:lnTo>
                      <a:lnTo>
                        <a:pt x="653" y="11991"/>
                      </a:lnTo>
                      <a:lnTo>
                        <a:pt x="601" y="11863"/>
                      </a:lnTo>
                      <a:lnTo>
                        <a:pt x="552" y="11734"/>
                      </a:lnTo>
                      <a:lnTo>
                        <a:pt x="505" y="11604"/>
                      </a:lnTo>
                      <a:lnTo>
                        <a:pt x="459" y="11473"/>
                      </a:lnTo>
                      <a:lnTo>
                        <a:pt x="416" y="11341"/>
                      </a:lnTo>
                      <a:lnTo>
                        <a:pt x="373" y="11208"/>
                      </a:lnTo>
                      <a:lnTo>
                        <a:pt x="334" y="11074"/>
                      </a:lnTo>
                      <a:lnTo>
                        <a:pt x="297" y="10940"/>
                      </a:lnTo>
                      <a:lnTo>
                        <a:pt x="262" y="10804"/>
                      </a:lnTo>
                      <a:lnTo>
                        <a:pt x="229" y="10668"/>
                      </a:lnTo>
                      <a:lnTo>
                        <a:pt x="198" y="10530"/>
                      </a:lnTo>
                      <a:lnTo>
                        <a:pt x="169" y="10393"/>
                      </a:lnTo>
                      <a:lnTo>
                        <a:pt x="142" y="10254"/>
                      </a:lnTo>
                      <a:lnTo>
                        <a:pt x="118" y="10115"/>
                      </a:lnTo>
                      <a:lnTo>
                        <a:pt x="96" y="9975"/>
                      </a:lnTo>
                      <a:lnTo>
                        <a:pt x="76" y="9834"/>
                      </a:lnTo>
                      <a:lnTo>
                        <a:pt x="59" y="9691"/>
                      </a:lnTo>
                      <a:lnTo>
                        <a:pt x="43" y="9549"/>
                      </a:lnTo>
                      <a:lnTo>
                        <a:pt x="30" y="9406"/>
                      </a:lnTo>
                      <a:lnTo>
                        <a:pt x="20" y="9263"/>
                      </a:lnTo>
                      <a:lnTo>
                        <a:pt x="11" y="9118"/>
                      </a:lnTo>
                      <a:lnTo>
                        <a:pt x="4" y="8973"/>
                      </a:lnTo>
                      <a:lnTo>
                        <a:pt x="1" y="8827"/>
                      </a:lnTo>
                      <a:lnTo>
                        <a:pt x="0" y="8681"/>
                      </a:lnTo>
                      <a:lnTo>
                        <a:pt x="11" y="8239"/>
                      </a:lnTo>
                      <a:lnTo>
                        <a:pt x="43" y="7804"/>
                      </a:lnTo>
                      <a:lnTo>
                        <a:pt x="98" y="7374"/>
                      </a:lnTo>
                      <a:lnTo>
                        <a:pt x="173" y="6952"/>
                      </a:lnTo>
                      <a:lnTo>
                        <a:pt x="267" y="6536"/>
                      </a:lnTo>
                      <a:lnTo>
                        <a:pt x="381" y="6128"/>
                      </a:lnTo>
                      <a:lnTo>
                        <a:pt x="514" y="5730"/>
                      </a:lnTo>
                      <a:lnTo>
                        <a:pt x="666" y="5339"/>
                      </a:lnTo>
                      <a:lnTo>
                        <a:pt x="837" y="4958"/>
                      </a:lnTo>
                      <a:lnTo>
                        <a:pt x="1023" y="4587"/>
                      </a:lnTo>
                      <a:lnTo>
                        <a:pt x="1229" y="4226"/>
                      </a:lnTo>
                      <a:lnTo>
                        <a:pt x="1449" y="3877"/>
                      </a:lnTo>
                      <a:lnTo>
                        <a:pt x="1685" y="3538"/>
                      </a:lnTo>
                      <a:lnTo>
                        <a:pt x="1938" y="3213"/>
                      </a:lnTo>
                      <a:lnTo>
                        <a:pt x="2205" y="2899"/>
                      </a:lnTo>
                      <a:lnTo>
                        <a:pt x="2486" y="2598"/>
                      </a:lnTo>
                      <a:lnTo>
                        <a:pt x="2781" y="2312"/>
                      </a:lnTo>
                      <a:lnTo>
                        <a:pt x="3090" y="2039"/>
                      </a:lnTo>
                      <a:lnTo>
                        <a:pt x="3411" y="1781"/>
                      </a:lnTo>
                      <a:lnTo>
                        <a:pt x="3744" y="1538"/>
                      </a:lnTo>
                      <a:lnTo>
                        <a:pt x="4089" y="1311"/>
                      </a:lnTo>
                      <a:lnTo>
                        <a:pt x="4446" y="1101"/>
                      </a:lnTo>
                      <a:lnTo>
                        <a:pt x="4813" y="906"/>
                      </a:lnTo>
                      <a:lnTo>
                        <a:pt x="5190" y="729"/>
                      </a:lnTo>
                      <a:lnTo>
                        <a:pt x="5577" y="570"/>
                      </a:lnTo>
                      <a:lnTo>
                        <a:pt x="5972" y="430"/>
                      </a:lnTo>
                      <a:lnTo>
                        <a:pt x="6377" y="308"/>
                      </a:lnTo>
                      <a:lnTo>
                        <a:pt x="6789" y="205"/>
                      </a:lnTo>
                      <a:lnTo>
                        <a:pt x="7209" y="123"/>
                      </a:lnTo>
                      <a:lnTo>
                        <a:pt x="7636" y="61"/>
                      </a:lnTo>
                      <a:lnTo>
                        <a:pt x="8069" y="20"/>
                      </a:lnTo>
                      <a:lnTo>
                        <a:pt x="8508" y="0"/>
                      </a:lnTo>
                      <a:lnTo>
                        <a:pt x="8508" y="4795"/>
                      </a:lnTo>
                      <a:lnTo>
                        <a:pt x="8316" y="4808"/>
                      </a:lnTo>
                      <a:lnTo>
                        <a:pt x="8126" y="4831"/>
                      </a:lnTo>
                      <a:lnTo>
                        <a:pt x="7939" y="4863"/>
                      </a:lnTo>
                      <a:lnTo>
                        <a:pt x="7755" y="4903"/>
                      </a:lnTo>
                      <a:lnTo>
                        <a:pt x="7575" y="4952"/>
                      </a:lnTo>
                      <a:lnTo>
                        <a:pt x="7398" y="5008"/>
                      </a:lnTo>
                      <a:lnTo>
                        <a:pt x="7225" y="5073"/>
                      </a:lnTo>
                      <a:lnTo>
                        <a:pt x="7055" y="5147"/>
                      </a:lnTo>
                      <a:lnTo>
                        <a:pt x="6890" y="5227"/>
                      </a:lnTo>
                      <a:lnTo>
                        <a:pt x="6731" y="5315"/>
                      </a:lnTo>
                      <a:lnTo>
                        <a:pt x="6574" y="5411"/>
                      </a:lnTo>
                      <a:lnTo>
                        <a:pt x="6424" y="5514"/>
                      </a:lnTo>
                      <a:lnTo>
                        <a:pt x="6278" y="5622"/>
                      </a:lnTo>
                      <a:lnTo>
                        <a:pt x="6138" y="5738"/>
                      </a:lnTo>
                      <a:lnTo>
                        <a:pt x="6004" y="5860"/>
                      </a:lnTo>
                      <a:lnTo>
                        <a:pt x="5876" y="5988"/>
                      </a:lnTo>
                      <a:lnTo>
                        <a:pt x="5753" y="6122"/>
                      </a:lnTo>
                      <a:lnTo>
                        <a:pt x="5636" y="6262"/>
                      </a:lnTo>
                      <a:lnTo>
                        <a:pt x="5526" y="6407"/>
                      </a:lnTo>
                      <a:lnTo>
                        <a:pt x="5423" y="6557"/>
                      </a:lnTo>
                      <a:lnTo>
                        <a:pt x="5326" y="6712"/>
                      </a:lnTo>
                      <a:lnTo>
                        <a:pt x="5237" y="6872"/>
                      </a:lnTo>
                      <a:lnTo>
                        <a:pt x="5156" y="7037"/>
                      </a:lnTo>
                      <a:lnTo>
                        <a:pt x="5082" y="7205"/>
                      </a:lnTo>
                      <a:lnTo>
                        <a:pt x="5016" y="7377"/>
                      </a:lnTo>
                      <a:lnTo>
                        <a:pt x="4959" y="7554"/>
                      </a:lnTo>
                      <a:lnTo>
                        <a:pt x="4909" y="7734"/>
                      </a:lnTo>
                      <a:lnTo>
                        <a:pt x="4867" y="7918"/>
                      </a:lnTo>
                      <a:lnTo>
                        <a:pt x="4835" y="8105"/>
                      </a:lnTo>
                      <a:lnTo>
                        <a:pt x="4812" y="8293"/>
                      </a:lnTo>
                      <a:lnTo>
                        <a:pt x="4797" y="8487"/>
                      </a:lnTo>
                      <a:lnTo>
                        <a:pt x="4792" y="8681"/>
                      </a:lnTo>
                      <a:lnTo>
                        <a:pt x="4792" y="8745"/>
                      </a:lnTo>
                      <a:lnTo>
                        <a:pt x="4795" y="8810"/>
                      </a:lnTo>
                      <a:lnTo>
                        <a:pt x="4797" y="8874"/>
                      </a:lnTo>
                      <a:lnTo>
                        <a:pt x="4801" y="8937"/>
                      </a:lnTo>
                      <a:lnTo>
                        <a:pt x="4805" y="9001"/>
                      </a:lnTo>
                      <a:lnTo>
                        <a:pt x="4811" y="9064"/>
                      </a:lnTo>
                      <a:lnTo>
                        <a:pt x="4817" y="9127"/>
                      </a:lnTo>
                      <a:lnTo>
                        <a:pt x="4825" y="9190"/>
                      </a:lnTo>
                      <a:lnTo>
                        <a:pt x="4834" y="9252"/>
                      </a:lnTo>
                      <a:lnTo>
                        <a:pt x="4843" y="9314"/>
                      </a:lnTo>
                      <a:lnTo>
                        <a:pt x="4854" y="9376"/>
                      </a:lnTo>
                      <a:lnTo>
                        <a:pt x="4866" y="9436"/>
                      </a:lnTo>
                      <a:lnTo>
                        <a:pt x="4878" y="9497"/>
                      </a:lnTo>
                      <a:lnTo>
                        <a:pt x="4892" y="9558"/>
                      </a:lnTo>
                      <a:lnTo>
                        <a:pt x="4906" y="9619"/>
                      </a:lnTo>
                      <a:lnTo>
                        <a:pt x="4922" y="9678"/>
                      </a:lnTo>
                      <a:lnTo>
                        <a:pt x="4938" y="9738"/>
                      </a:lnTo>
                      <a:lnTo>
                        <a:pt x="4955" y="9797"/>
                      </a:lnTo>
                      <a:lnTo>
                        <a:pt x="4973" y="9855"/>
                      </a:lnTo>
                      <a:lnTo>
                        <a:pt x="4992" y="9914"/>
                      </a:lnTo>
                      <a:lnTo>
                        <a:pt x="5012" y="9971"/>
                      </a:lnTo>
                      <a:lnTo>
                        <a:pt x="5032" y="10029"/>
                      </a:lnTo>
                      <a:lnTo>
                        <a:pt x="5054" y="10086"/>
                      </a:lnTo>
                      <a:lnTo>
                        <a:pt x="5077" y="10143"/>
                      </a:lnTo>
                      <a:lnTo>
                        <a:pt x="5101" y="10199"/>
                      </a:lnTo>
                      <a:lnTo>
                        <a:pt x="5125" y="10255"/>
                      </a:lnTo>
                      <a:lnTo>
                        <a:pt x="5150" y="10310"/>
                      </a:lnTo>
                      <a:lnTo>
                        <a:pt x="5176" y="10365"/>
                      </a:lnTo>
                      <a:lnTo>
                        <a:pt x="5202" y="10420"/>
                      </a:lnTo>
                      <a:lnTo>
                        <a:pt x="5230" y="10474"/>
                      </a:lnTo>
                      <a:lnTo>
                        <a:pt x="5258" y="10527"/>
                      </a:lnTo>
                      <a:lnTo>
                        <a:pt x="5287" y="10579"/>
                      </a:lnTo>
                      <a:lnTo>
                        <a:pt x="1135" y="1297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38331E1A-FBC8-4C3F-B53B-CFF62A7CE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355" y="5211763"/>
                  <a:ext cx="1947863" cy="858838"/>
                </a:xfrm>
                <a:custGeom>
                  <a:avLst/>
                  <a:gdLst>
                    <a:gd name="T0" fmla="*/ 252217063 w 14736"/>
                    <a:gd name="T1" fmla="*/ 49939682 h 6488"/>
                    <a:gd name="T2" fmla="*/ 243445731 w 14736"/>
                    <a:gd name="T3" fmla="*/ 61101664 h 6488"/>
                    <a:gd name="T4" fmla="*/ 233696106 w 14736"/>
                    <a:gd name="T5" fmla="*/ 71387467 h 6488"/>
                    <a:gd name="T6" fmla="*/ 223037716 w 14736"/>
                    <a:gd name="T7" fmla="*/ 80727066 h 6488"/>
                    <a:gd name="T8" fmla="*/ 211523302 w 14736"/>
                    <a:gd name="T9" fmla="*/ 89032829 h 6488"/>
                    <a:gd name="T10" fmla="*/ 199257555 w 14736"/>
                    <a:gd name="T11" fmla="*/ 96287150 h 6488"/>
                    <a:gd name="T12" fmla="*/ 186275371 w 14736"/>
                    <a:gd name="T13" fmla="*/ 102349980 h 6488"/>
                    <a:gd name="T14" fmla="*/ 172646807 w 14736"/>
                    <a:gd name="T15" fmla="*/ 107203844 h 6488"/>
                    <a:gd name="T16" fmla="*/ 158494001 w 14736"/>
                    <a:gd name="T17" fmla="*/ 110760980 h 6488"/>
                    <a:gd name="T18" fmla="*/ 143834402 w 14736"/>
                    <a:gd name="T19" fmla="*/ 112951229 h 6488"/>
                    <a:gd name="T20" fmla="*/ 128738199 w 14736"/>
                    <a:gd name="T21" fmla="*/ 113687224 h 6488"/>
                    <a:gd name="T22" fmla="*/ 113641865 w 14736"/>
                    <a:gd name="T23" fmla="*/ 112951229 h 6488"/>
                    <a:gd name="T24" fmla="*/ 98982266 w 14736"/>
                    <a:gd name="T25" fmla="*/ 110760980 h 6488"/>
                    <a:gd name="T26" fmla="*/ 84829460 w 14736"/>
                    <a:gd name="T27" fmla="*/ 107203844 h 6488"/>
                    <a:gd name="T28" fmla="*/ 71200896 w 14736"/>
                    <a:gd name="T29" fmla="*/ 102349980 h 6488"/>
                    <a:gd name="T30" fmla="*/ 58218712 w 14736"/>
                    <a:gd name="T31" fmla="*/ 96287150 h 6488"/>
                    <a:gd name="T32" fmla="*/ 45952964 w 14736"/>
                    <a:gd name="T33" fmla="*/ 89032829 h 6488"/>
                    <a:gd name="T34" fmla="*/ 34438551 w 14736"/>
                    <a:gd name="T35" fmla="*/ 80727066 h 6488"/>
                    <a:gd name="T36" fmla="*/ 23780161 w 14736"/>
                    <a:gd name="T37" fmla="*/ 71387467 h 6488"/>
                    <a:gd name="T38" fmla="*/ 14030535 w 14736"/>
                    <a:gd name="T39" fmla="*/ 61101664 h 6488"/>
                    <a:gd name="T40" fmla="*/ 5259204 w 14736"/>
                    <a:gd name="T41" fmla="*/ 49939682 h 6488"/>
                    <a:gd name="T42" fmla="*/ 72616190 w 14736"/>
                    <a:gd name="T43" fmla="*/ 0 h 6488"/>
                    <a:gd name="T44" fmla="*/ 76267904 w 14736"/>
                    <a:gd name="T45" fmla="*/ 4853732 h 6488"/>
                    <a:gd name="T46" fmla="*/ 80339038 w 14736"/>
                    <a:gd name="T47" fmla="*/ 9392151 h 6488"/>
                    <a:gd name="T48" fmla="*/ 84794564 w 14736"/>
                    <a:gd name="T49" fmla="*/ 13527493 h 6488"/>
                    <a:gd name="T50" fmla="*/ 89599451 w 14736"/>
                    <a:gd name="T51" fmla="*/ 17259890 h 6488"/>
                    <a:gd name="T52" fmla="*/ 94736384 w 14736"/>
                    <a:gd name="T53" fmla="*/ 20571606 h 6488"/>
                    <a:gd name="T54" fmla="*/ 100187916 w 14736"/>
                    <a:gd name="T55" fmla="*/ 23410351 h 6488"/>
                    <a:gd name="T56" fmla="*/ 105883987 w 14736"/>
                    <a:gd name="T57" fmla="*/ 25758389 h 6488"/>
                    <a:gd name="T58" fmla="*/ 111859628 w 14736"/>
                    <a:gd name="T59" fmla="*/ 27580772 h 6488"/>
                    <a:gd name="T60" fmla="*/ 118027464 w 14736"/>
                    <a:gd name="T61" fmla="*/ 28859895 h 6488"/>
                    <a:gd name="T62" fmla="*/ 124387496 w 14736"/>
                    <a:gd name="T63" fmla="*/ 29560812 h 6488"/>
                    <a:gd name="T64" fmla="*/ 130922143 w 14736"/>
                    <a:gd name="T65" fmla="*/ 29665917 h 6488"/>
                    <a:gd name="T66" fmla="*/ 137352100 w 14736"/>
                    <a:gd name="T67" fmla="*/ 29175341 h 6488"/>
                    <a:gd name="T68" fmla="*/ 143589862 w 14736"/>
                    <a:gd name="T69" fmla="*/ 28071348 h 6488"/>
                    <a:gd name="T70" fmla="*/ 149617847 w 14736"/>
                    <a:gd name="T71" fmla="*/ 26424227 h 6488"/>
                    <a:gd name="T72" fmla="*/ 155418741 w 14736"/>
                    <a:gd name="T73" fmla="*/ 24233846 h 6488"/>
                    <a:gd name="T74" fmla="*/ 160957646 w 14736"/>
                    <a:gd name="T75" fmla="*/ 21570495 h 6488"/>
                    <a:gd name="T76" fmla="*/ 166181953 w 14736"/>
                    <a:gd name="T77" fmla="*/ 18416304 h 6488"/>
                    <a:gd name="T78" fmla="*/ 171126691 w 14736"/>
                    <a:gd name="T79" fmla="*/ 14824222 h 6488"/>
                    <a:gd name="T80" fmla="*/ 175687038 w 14736"/>
                    <a:gd name="T81" fmla="*/ 10811457 h 6488"/>
                    <a:gd name="T82" fmla="*/ 179897891 w 14736"/>
                    <a:gd name="T83" fmla="*/ 6395749 h 6488"/>
                    <a:gd name="T84" fmla="*/ 183689456 w 14736"/>
                    <a:gd name="T85" fmla="*/ 1647121 h 648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4736" h="6488">
                      <a:moveTo>
                        <a:pt x="14736" y="2398"/>
                      </a:moveTo>
                      <a:lnTo>
                        <a:pt x="14589" y="2626"/>
                      </a:lnTo>
                      <a:lnTo>
                        <a:pt x="14435" y="2850"/>
                      </a:lnTo>
                      <a:lnTo>
                        <a:pt x="14273" y="3067"/>
                      </a:lnTo>
                      <a:lnTo>
                        <a:pt x="14106" y="3280"/>
                      </a:lnTo>
                      <a:lnTo>
                        <a:pt x="13933" y="3487"/>
                      </a:lnTo>
                      <a:lnTo>
                        <a:pt x="13753" y="3688"/>
                      </a:lnTo>
                      <a:lnTo>
                        <a:pt x="13567" y="3884"/>
                      </a:lnTo>
                      <a:lnTo>
                        <a:pt x="13375" y="4074"/>
                      </a:lnTo>
                      <a:lnTo>
                        <a:pt x="13177" y="4258"/>
                      </a:lnTo>
                      <a:lnTo>
                        <a:pt x="12973" y="4436"/>
                      </a:lnTo>
                      <a:lnTo>
                        <a:pt x="12765" y="4607"/>
                      </a:lnTo>
                      <a:lnTo>
                        <a:pt x="12550" y="4772"/>
                      </a:lnTo>
                      <a:lnTo>
                        <a:pt x="12331" y="4930"/>
                      </a:lnTo>
                      <a:lnTo>
                        <a:pt x="12106" y="5081"/>
                      </a:lnTo>
                      <a:lnTo>
                        <a:pt x="11876" y="5227"/>
                      </a:lnTo>
                      <a:lnTo>
                        <a:pt x="11643" y="5365"/>
                      </a:lnTo>
                      <a:lnTo>
                        <a:pt x="11404" y="5495"/>
                      </a:lnTo>
                      <a:lnTo>
                        <a:pt x="11160" y="5618"/>
                      </a:lnTo>
                      <a:lnTo>
                        <a:pt x="10912" y="5734"/>
                      </a:lnTo>
                      <a:lnTo>
                        <a:pt x="10661" y="5841"/>
                      </a:lnTo>
                      <a:lnTo>
                        <a:pt x="10405" y="5942"/>
                      </a:lnTo>
                      <a:lnTo>
                        <a:pt x="10145" y="6034"/>
                      </a:lnTo>
                      <a:lnTo>
                        <a:pt x="9881" y="6118"/>
                      </a:lnTo>
                      <a:lnTo>
                        <a:pt x="9614" y="6194"/>
                      </a:lnTo>
                      <a:lnTo>
                        <a:pt x="9344" y="6262"/>
                      </a:lnTo>
                      <a:lnTo>
                        <a:pt x="9071" y="6321"/>
                      </a:lnTo>
                      <a:lnTo>
                        <a:pt x="8794" y="6372"/>
                      </a:lnTo>
                      <a:lnTo>
                        <a:pt x="8514" y="6413"/>
                      </a:lnTo>
                      <a:lnTo>
                        <a:pt x="8232" y="6446"/>
                      </a:lnTo>
                      <a:lnTo>
                        <a:pt x="7946" y="6470"/>
                      </a:lnTo>
                      <a:lnTo>
                        <a:pt x="7658" y="6484"/>
                      </a:lnTo>
                      <a:lnTo>
                        <a:pt x="7368" y="6488"/>
                      </a:lnTo>
                      <a:lnTo>
                        <a:pt x="7078" y="6484"/>
                      </a:lnTo>
                      <a:lnTo>
                        <a:pt x="6790" y="6470"/>
                      </a:lnTo>
                      <a:lnTo>
                        <a:pt x="6504" y="6446"/>
                      </a:lnTo>
                      <a:lnTo>
                        <a:pt x="6222" y="6413"/>
                      </a:lnTo>
                      <a:lnTo>
                        <a:pt x="5942" y="6372"/>
                      </a:lnTo>
                      <a:lnTo>
                        <a:pt x="5665" y="6321"/>
                      </a:lnTo>
                      <a:lnTo>
                        <a:pt x="5392" y="6262"/>
                      </a:lnTo>
                      <a:lnTo>
                        <a:pt x="5122" y="6194"/>
                      </a:lnTo>
                      <a:lnTo>
                        <a:pt x="4855" y="6118"/>
                      </a:lnTo>
                      <a:lnTo>
                        <a:pt x="4591" y="6034"/>
                      </a:lnTo>
                      <a:lnTo>
                        <a:pt x="4331" y="5942"/>
                      </a:lnTo>
                      <a:lnTo>
                        <a:pt x="4075" y="5841"/>
                      </a:lnTo>
                      <a:lnTo>
                        <a:pt x="3824" y="5734"/>
                      </a:lnTo>
                      <a:lnTo>
                        <a:pt x="3576" y="5618"/>
                      </a:lnTo>
                      <a:lnTo>
                        <a:pt x="3332" y="5495"/>
                      </a:lnTo>
                      <a:lnTo>
                        <a:pt x="3093" y="5365"/>
                      </a:lnTo>
                      <a:lnTo>
                        <a:pt x="2860" y="5227"/>
                      </a:lnTo>
                      <a:lnTo>
                        <a:pt x="2630" y="5081"/>
                      </a:lnTo>
                      <a:lnTo>
                        <a:pt x="2405" y="4930"/>
                      </a:lnTo>
                      <a:lnTo>
                        <a:pt x="2186" y="4772"/>
                      </a:lnTo>
                      <a:lnTo>
                        <a:pt x="1971" y="4607"/>
                      </a:lnTo>
                      <a:lnTo>
                        <a:pt x="1763" y="4436"/>
                      </a:lnTo>
                      <a:lnTo>
                        <a:pt x="1559" y="4258"/>
                      </a:lnTo>
                      <a:lnTo>
                        <a:pt x="1361" y="4074"/>
                      </a:lnTo>
                      <a:lnTo>
                        <a:pt x="1169" y="3884"/>
                      </a:lnTo>
                      <a:lnTo>
                        <a:pt x="983" y="3688"/>
                      </a:lnTo>
                      <a:lnTo>
                        <a:pt x="803" y="3487"/>
                      </a:lnTo>
                      <a:lnTo>
                        <a:pt x="630" y="3280"/>
                      </a:lnTo>
                      <a:lnTo>
                        <a:pt x="463" y="3067"/>
                      </a:lnTo>
                      <a:lnTo>
                        <a:pt x="301" y="2850"/>
                      </a:lnTo>
                      <a:lnTo>
                        <a:pt x="147" y="2626"/>
                      </a:lnTo>
                      <a:lnTo>
                        <a:pt x="0" y="2399"/>
                      </a:lnTo>
                      <a:lnTo>
                        <a:pt x="4156" y="0"/>
                      </a:lnTo>
                      <a:lnTo>
                        <a:pt x="4223" y="94"/>
                      </a:lnTo>
                      <a:lnTo>
                        <a:pt x="4292" y="187"/>
                      </a:lnTo>
                      <a:lnTo>
                        <a:pt x="4365" y="277"/>
                      </a:lnTo>
                      <a:lnTo>
                        <a:pt x="4440" y="366"/>
                      </a:lnTo>
                      <a:lnTo>
                        <a:pt x="4518" y="452"/>
                      </a:lnTo>
                      <a:lnTo>
                        <a:pt x="4598" y="536"/>
                      </a:lnTo>
                      <a:lnTo>
                        <a:pt x="4681" y="617"/>
                      </a:lnTo>
                      <a:lnTo>
                        <a:pt x="4766" y="696"/>
                      </a:lnTo>
                      <a:lnTo>
                        <a:pt x="4853" y="772"/>
                      </a:lnTo>
                      <a:lnTo>
                        <a:pt x="4942" y="846"/>
                      </a:lnTo>
                      <a:lnTo>
                        <a:pt x="5035" y="917"/>
                      </a:lnTo>
                      <a:lnTo>
                        <a:pt x="5128" y="985"/>
                      </a:lnTo>
                      <a:lnTo>
                        <a:pt x="5225" y="1051"/>
                      </a:lnTo>
                      <a:lnTo>
                        <a:pt x="5322" y="1114"/>
                      </a:lnTo>
                      <a:lnTo>
                        <a:pt x="5422" y="1174"/>
                      </a:lnTo>
                      <a:lnTo>
                        <a:pt x="5524" y="1231"/>
                      </a:lnTo>
                      <a:lnTo>
                        <a:pt x="5628" y="1285"/>
                      </a:lnTo>
                      <a:lnTo>
                        <a:pt x="5734" y="1336"/>
                      </a:lnTo>
                      <a:lnTo>
                        <a:pt x="5841" y="1383"/>
                      </a:lnTo>
                      <a:lnTo>
                        <a:pt x="5950" y="1428"/>
                      </a:lnTo>
                      <a:lnTo>
                        <a:pt x="6060" y="1470"/>
                      </a:lnTo>
                      <a:lnTo>
                        <a:pt x="6173" y="1508"/>
                      </a:lnTo>
                      <a:lnTo>
                        <a:pt x="6287" y="1543"/>
                      </a:lnTo>
                      <a:lnTo>
                        <a:pt x="6402" y="1574"/>
                      </a:lnTo>
                      <a:lnTo>
                        <a:pt x="6518" y="1602"/>
                      </a:lnTo>
                      <a:lnTo>
                        <a:pt x="6637" y="1627"/>
                      </a:lnTo>
                      <a:lnTo>
                        <a:pt x="6755" y="1647"/>
                      </a:lnTo>
                      <a:lnTo>
                        <a:pt x="6875" y="1665"/>
                      </a:lnTo>
                      <a:lnTo>
                        <a:pt x="6997" y="1678"/>
                      </a:lnTo>
                      <a:lnTo>
                        <a:pt x="7119" y="1687"/>
                      </a:lnTo>
                      <a:lnTo>
                        <a:pt x="7243" y="1693"/>
                      </a:lnTo>
                      <a:lnTo>
                        <a:pt x="7368" y="1695"/>
                      </a:lnTo>
                      <a:lnTo>
                        <a:pt x="7493" y="1693"/>
                      </a:lnTo>
                      <a:lnTo>
                        <a:pt x="7617" y="1687"/>
                      </a:lnTo>
                      <a:lnTo>
                        <a:pt x="7739" y="1678"/>
                      </a:lnTo>
                      <a:lnTo>
                        <a:pt x="7861" y="1665"/>
                      </a:lnTo>
                      <a:lnTo>
                        <a:pt x="7981" y="1647"/>
                      </a:lnTo>
                      <a:lnTo>
                        <a:pt x="8099" y="1627"/>
                      </a:lnTo>
                      <a:lnTo>
                        <a:pt x="8218" y="1602"/>
                      </a:lnTo>
                      <a:lnTo>
                        <a:pt x="8334" y="1574"/>
                      </a:lnTo>
                      <a:lnTo>
                        <a:pt x="8449" y="1543"/>
                      </a:lnTo>
                      <a:lnTo>
                        <a:pt x="8563" y="1508"/>
                      </a:lnTo>
                      <a:lnTo>
                        <a:pt x="8676" y="1469"/>
                      </a:lnTo>
                      <a:lnTo>
                        <a:pt x="8786" y="1428"/>
                      </a:lnTo>
                      <a:lnTo>
                        <a:pt x="8895" y="1383"/>
                      </a:lnTo>
                      <a:lnTo>
                        <a:pt x="9002" y="1336"/>
                      </a:lnTo>
                      <a:lnTo>
                        <a:pt x="9108" y="1285"/>
                      </a:lnTo>
                      <a:lnTo>
                        <a:pt x="9212" y="1231"/>
                      </a:lnTo>
                      <a:lnTo>
                        <a:pt x="9314" y="1174"/>
                      </a:lnTo>
                      <a:lnTo>
                        <a:pt x="9414" y="1114"/>
                      </a:lnTo>
                      <a:lnTo>
                        <a:pt x="9511" y="1051"/>
                      </a:lnTo>
                      <a:lnTo>
                        <a:pt x="9608" y="985"/>
                      </a:lnTo>
                      <a:lnTo>
                        <a:pt x="9701" y="917"/>
                      </a:lnTo>
                      <a:lnTo>
                        <a:pt x="9794" y="846"/>
                      </a:lnTo>
                      <a:lnTo>
                        <a:pt x="9883" y="772"/>
                      </a:lnTo>
                      <a:lnTo>
                        <a:pt x="9970" y="696"/>
                      </a:lnTo>
                      <a:lnTo>
                        <a:pt x="10055" y="617"/>
                      </a:lnTo>
                      <a:lnTo>
                        <a:pt x="10138" y="536"/>
                      </a:lnTo>
                      <a:lnTo>
                        <a:pt x="10218" y="452"/>
                      </a:lnTo>
                      <a:lnTo>
                        <a:pt x="10296" y="365"/>
                      </a:lnTo>
                      <a:lnTo>
                        <a:pt x="10371" y="277"/>
                      </a:lnTo>
                      <a:lnTo>
                        <a:pt x="10444" y="187"/>
                      </a:lnTo>
                      <a:lnTo>
                        <a:pt x="10513" y="94"/>
                      </a:lnTo>
                      <a:lnTo>
                        <a:pt x="10580" y="0"/>
                      </a:lnTo>
                      <a:lnTo>
                        <a:pt x="14736" y="2398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543CF2D6-7550-4EC1-BE32-9C144C588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832" y="3827665"/>
                  <a:ext cx="1125537" cy="1716089"/>
                </a:xfrm>
                <a:custGeom>
                  <a:avLst/>
                  <a:gdLst>
                    <a:gd name="T0" fmla="*/ 15260909 w 8508"/>
                    <a:gd name="T1" fmla="*/ 1066786 h 12977"/>
                    <a:gd name="T2" fmla="*/ 37294889 w 8508"/>
                    <a:gd name="T3" fmla="*/ 5368709 h 12977"/>
                    <a:gd name="T4" fmla="*/ 58068659 w 8508"/>
                    <a:gd name="T5" fmla="*/ 12748403 h 12977"/>
                    <a:gd name="T6" fmla="*/ 77337346 w 8508"/>
                    <a:gd name="T7" fmla="*/ 22926312 h 12977"/>
                    <a:gd name="T8" fmla="*/ 94821020 w 8508"/>
                    <a:gd name="T9" fmla="*/ 35657259 h 12977"/>
                    <a:gd name="T10" fmla="*/ 110309471 w 8508"/>
                    <a:gd name="T11" fmla="*/ 50696601 h 12977"/>
                    <a:gd name="T12" fmla="*/ 123540231 w 8508"/>
                    <a:gd name="T13" fmla="*/ 67799427 h 12977"/>
                    <a:gd name="T14" fmla="*/ 134250966 w 8508"/>
                    <a:gd name="T15" fmla="*/ 86703637 h 12977"/>
                    <a:gd name="T16" fmla="*/ 142231464 w 8508"/>
                    <a:gd name="T17" fmla="*/ 107164056 h 12977"/>
                    <a:gd name="T18" fmla="*/ 147184202 w 8508"/>
                    <a:gd name="T19" fmla="*/ 128953626 h 12977"/>
                    <a:gd name="T20" fmla="*/ 148899364 w 8508"/>
                    <a:gd name="T21" fmla="*/ 151809982 h 12977"/>
                    <a:gd name="T22" fmla="*/ 148706880 w 8508"/>
                    <a:gd name="T23" fmla="*/ 159452042 h 12977"/>
                    <a:gd name="T24" fmla="*/ 148146756 w 8508"/>
                    <a:gd name="T25" fmla="*/ 166989234 h 12977"/>
                    <a:gd name="T26" fmla="*/ 147219259 w 8508"/>
                    <a:gd name="T27" fmla="*/ 174438884 h 12977"/>
                    <a:gd name="T28" fmla="*/ 145941718 w 8508"/>
                    <a:gd name="T29" fmla="*/ 181748755 h 12977"/>
                    <a:gd name="T30" fmla="*/ 144314133 w 8508"/>
                    <a:gd name="T31" fmla="*/ 188936171 h 12977"/>
                    <a:gd name="T32" fmla="*/ 142371429 w 8508"/>
                    <a:gd name="T33" fmla="*/ 196001132 h 12977"/>
                    <a:gd name="T34" fmla="*/ 140061351 w 8508"/>
                    <a:gd name="T35" fmla="*/ 202926183 h 12977"/>
                    <a:gd name="T36" fmla="*/ 137471211 w 8508"/>
                    <a:gd name="T37" fmla="*/ 209693999 h 12977"/>
                    <a:gd name="T38" fmla="*/ 134548490 w 8508"/>
                    <a:gd name="T39" fmla="*/ 216304317 h 12977"/>
                    <a:gd name="T40" fmla="*/ 131328245 w 8508"/>
                    <a:gd name="T41" fmla="*/ 222739680 h 12977"/>
                    <a:gd name="T42" fmla="*/ 56371092 w 8508"/>
                    <a:gd name="T43" fmla="*/ 185001480 h 12977"/>
                    <a:gd name="T44" fmla="*/ 57858580 w 8508"/>
                    <a:gd name="T45" fmla="*/ 182220854 h 12977"/>
                    <a:gd name="T46" fmla="*/ 59206236 w 8508"/>
                    <a:gd name="T47" fmla="*/ 179335494 h 12977"/>
                    <a:gd name="T48" fmla="*/ 60448852 w 8508"/>
                    <a:gd name="T49" fmla="*/ 176380046 h 12977"/>
                    <a:gd name="T50" fmla="*/ 61533909 w 8508"/>
                    <a:gd name="T51" fmla="*/ 173372230 h 12977"/>
                    <a:gd name="T52" fmla="*/ 62478868 w 8508"/>
                    <a:gd name="T53" fmla="*/ 170294327 h 12977"/>
                    <a:gd name="T54" fmla="*/ 63283996 w 8508"/>
                    <a:gd name="T55" fmla="*/ 167146601 h 12977"/>
                    <a:gd name="T56" fmla="*/ 63949026 w 8508"/>
                    <a:gd name="T57" fmla="*/ 163963831 h 12977"/>
                    <a:gd name="T58" fmla="*/ 64456497 w 8508"/>
                    <a:gd name="T59" fmla="*/ 160711106 h 12977"/>
                    <a:gd name="T60" fmla="*/ 64806541 w 8508"/>
                    <a:gd name="T61" fmla="*/ 157406013 h 12977"/>
                    <a:gd name="T62" fmla="*/ 64981563 w 8508"/>
                    <a:gd name="T63" fmla="*/ 154065877 h 12977"/>
                    <a:gd name="T64" fmla="*/ 64946638 w 8508"/>
                    <a:gd name="T65" fmla="*/ 148417346 h 12977"/>
                    <a:gd name="T66" fmla="*/ 63721485 w 8508"/>
                    <a:gd name="T67" fmla="*/ 138466892 h 12977"/>
                    <a:gd name="T68" fmla="*/ 61113882 w 8508"/>
                    <a:gd name="T69" fmla="*/ 129006125 h 12977"/>
                    <a:gd name="T70" fmla="*/ 57246069 w 8508"/>
                    <a:gd name="T71" fmla="*/ 120174825 h 12977"/>
                    <a:gd name="T72" fmla="*/ 52188292 w 8508"/>
                    <a:gd name="T73" fmla="*/ 112043077 h 12977"/>
                    <a:gd name="T74" fmla="*/ 46062920 w 8508"/>
                    <a:gd name="T75" fmla="*/ 104715883 h 12977"/>
                    <a:gd name="T76" fmla="*/ 39027514 w 8508"/>
                    <a:gd name="T77" fmla="*/ 98315299 h 12977"/>
                    <a:gd name="T78" fmla="*/ 31099403 w 8508"/>
                    <a:gd name="T79" fmla="*/ 92946590 h 12977"/>
                    <a:gd name="T80" fmla="*/ 22453875 w 8508"/>
                    <a:gd name="T81" fmla="*/ 88714622 h 12977"/>
                    <a:gd name="T82" fmla="*/ 13178373 w 8508"/>
                    <a:gd name="T83" fmla="*/ 85741718 h 12977"/>
                    <a:gd name="T84" fmla="*/ 3360210 w 8508"/>
                    <a:gd name="T85" fmla="*/ 84080378 h 1297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0" y="0"/>
                      </a:moveTo>
                      <a:lnTo>
                        <a:pt x="439" y="20"/>
                      </a:lnTo>
                      <a:lnTo>
                        <a:pt x="872" y="61"/>
                      </a:lnTo>
                      <a:lnTo>
                        <a:pt x="1299" y="123"/>
                      </a:lnTo>
                      <a:lnTo>
                        <a:pt x="1719" y="205"/>
                      </a:lnTo>
                      <a:lnTo>
                        <a:pt x="2131" y="307"/>
                      </a:lnTo>
                      <a:lnTo>
                        <a:pt x="2536" y="430"/>
                      </a:lnTo>
                      <a:lnTo>
                        <a:pt x="2931" y="570"/>
                      </a:lnTo>
                      <a:lnTo>
                        <a:pt x="3318" y="729"/>
                      </a:lnTo>
                      <a:lnTo>
                        <a:pt x="3695" y="906"/>
                      </a:lnTo>
                      <a:lnTo>
                        <a:pt x="4062" y="1101"/>
                      </a:lnTo>
                      <a:lnTo>
                        <a:pt x="4419" y="1311"/>
                      </a:lnTo>
                      <a:lnTo>
                        <a:pt x="4764" y="1538"/>
                      </a:lnTo>
                      <a:lnTo>
                        <a:pt x="5097" y="1781"/>
                      </a:lnTo>
                      <a:lnTo>
                        <a:pt x="5418" y="2039"/>
                      </a:lnTo>
                      <a:lnTo>
                        <a:pt x="5727" y="2312"/>
                      </a:lnTo>
                      <a:lnTo>
                        <a:pt x="6022" y="2598"/>
                      </a:lnTo>
                      <a:lnTo>
                        <a:pt x="6303" y="2899"/>
                      </a:lnTo>
                      <a:lnTo>
                        <a:pt x="6570" y="3213"/>
                      </a:lnTo>
                      <a:lnTo>
                        <a:pt x="6823" y="3538"/>
                      </a:lnTo>
                      <a:lnTo>
                        <a:pt x="7059" y="3877"/>
                      </a:lnTo>
                      <a:lnTo>
                        <a:pt x="7279" y="4226"/>
                      </a:lnTo>
                      <a:lnTo>
                        <a:pt x="7485" y="4587"/>
                      </a:lnTo>
                      <a:lnTo>
                        <a:pt x="7671" y="4958"/>
                      </a:lnTo>
                      <a:lnTo>
                        <a:pt x="7842" y="5339"/>
                      </a:lnTo>
                      <a:lnTo>
                        <a:pt x="7994" y="5730"/>
                      </a:lnTo>
                      <a:lnTo>
                        <a:pt x="8127" y="6128"/>
                      </a:lnTo>
                      <a:lnTo>
                        <a:pt x="8241" y="6536"/>
                      </a:lnTo>
                      <a:lnTo>
                        <a:pt x="8335" y="6952"/>
                      </a:lnTo>
                      <a:lnTo>
                        <a:pt x="8410" y="7374"/>
                      </a:lnTo>
                      <a:lnTo>
                        <a:pt x="8465" y="7804"/>
                      </a:lnTo>
                      <a:lnTo>
                        <a:pt x="8497" y="8239"/>
                      </a:lnTo>
                      <a:lnTo>
                        <a:pt x="8508" y="8681"/>
                      </a:lnTo>
                      <a:lnTo>
                        <a:pt x="8507" y="8827"/>
                      </a:lnTo>
                      <a:lnTo>
                        <a:pt x="8504" y="8973"/>
                      </a:lnTo>
                      <a:lnTo>
                        <a:pt x="8497" y="9118"/>
                      </a:lnTo>
                      <a:lnTo>
                        <a:pt x="8488" y="9263"/>
                      </a:lnTo>
                      <a:lnTo>
                        <a:pt x="8478" y="9406"/>
                      </a:lnTo>
                      <a:lnTo>
                        <a:pt x="8465" y="9549"/>
                      </a:lnTo>
                      <a:lnTo>
                        <a:pt x="8449" y="9691"/>
                      </a:lnTo>
                      <a:lnTo>
                        <a:pt x="8432" y="9834"/>
                      </a:lnTo>
                      <a:lnTo>
                        <a:pt x="8412" y="9975"/>
                      </a:lnTo>
                      <a:lnTo>
                        <a:pt x="8390" y="10115"/>
                      </a:lnTo>
                      <a:lnTo>
                        <a:pt x="8366" y="10254"/>
                      </a:lnTo>
                      <a:lnTo>
                        <a:pt x="8339" y="10393"/>
                      </a:lnTo>
                      <a:lnTo>
                        <a:pt x="8310" y="10530"/>
                      </a:lnTo>
                      <a:lnTo>
                        <a:pt x="8279" y="10668"/>
                      </a:lnTo>
                      <a:lnTo>
                        <a:pt x="8246" y="10804"/>
                      </a:lnTo>
                      <a:lnTo>
                        <a:pt x="8211" y="10940"/>
                      </a:lnTo>
                      <a:lnTo>
                        <a:pt x="8174" y="11074"/>
                      </a:lnTo>
                      <a:lnTo>
                        <a:pt x="8135" y="11208"/>
                      </a:lnTo>
                      <a:lnTo>
                        <a:pt x="8092" y="11341"/>
                      </a:lnTo>
                      <a:lnTo>
                        <a:pt x="8049" y="11473"/>
                      </a:lnTo>
                      <a:lnTo>
                        <a:pt x="8003" y="11604"/>
                      </a:lnTo>
                      <a:lnTo>
                        <a:pt x="7956" y="11734"/>
                      </a:lnTo>
                      <a:lnTo>
                        <a:pt x="7907" y="11863"/>
                      </a:lnTo>
                      <a:lnTo>
                        <a:pt x="7855" y="11991"/>
                      </a:lnTo>
                      <a:lnTo>
                        <a:pt x="7802" y="12118"/>
                      </a:lnTo>
                      <a:lnTo>
                        <a:pt x="7745" y="12244"/>
                      </a:lnTo>
                      <a:lnTo>
                        <a:pt x="7688" y="12369"/>
                      </a:lnTo>
                      <a:lnTo>
                        <a:pt x="7629" y="12493"/>
                      </a:lnTo>
                      <a:lnTo>
                        <a:pt x="7567" y="12615"/>
                      </a:lnTo>
                      <a:lnTo>
                        <a:pt x="7504" y="12737"/>
                      </a:lnTo>
                      <a:lnTo>
                        <a:pt x="7439" y="12857"/>
                      </a:lnTo>
                      <a:lnTo>
                        <a:pt x="7373" y="12977"/>
                      </a:lnTo>
                      <a:lnTo>
                        <a:pt x="3221" y="10579"/>
                      </a:lnTo>
                      <a:lnTo>
                        <a:pt x="3250" y="10527"/>
                      </a:lnTo>
                      <a:lnTo>
                        <a:pt x="3278" y="10474"/>
                      </a:lnTo>
                      <a:lnTo>
                        <a:pt x="3306" y="10420"/>
                      </a:lnTo>
                      <a:lnTo>
                        <a:pt x="3332" y="10365"/>
                      </a:lnTo>
                      <a:lnTo>
                        <a:pt x="3358" y="10310"/>
                      </a:lnTo>
                      <a:lnTo>
                        <a:pt x="3383" y="10255"/>
                      </a:lnTo>
                      <a:lnTo>
                        <a:pt x="3407" y="10199"/>
                      </a:lnTo>
                      <a:lnTo>
                        <a:pt x="3431" y="10143"/>
                      </a:lnTo>
                      <a:lnTo>
                        <a:pt x="3454" y="10086"/>
                      </a:lnTo>
                      <a:lnTo>
                        <a:pt x="3476" y="10029"/>
                      </a:lnTo>
                      <a:lnTo>
                        <a:pt x="3496" y="9971"/>
                      </a:lnTo>
                      <a:lnTo>
                        <a:pt x="3516" y="9914"/>
                      </a:lnTo>
                      <a:lnTo>
                        <a:pt x="3535" y="9855"/>
                      </a:lnTo>
                      <a:lnTo>
                        <a:pt x="3553" y="9797"/>
                      </a:lnTo>
                      <a:lnTo>
                        <a:pt x="3570" y="9738"/>
                      </a:lnTo>
                      <a:lnTo>
                        <a:pt x="3586" y="9678"/>
                      </a:lnTo>
                      <a:lnTo>
                        <a:pt x="3602" y="9619"/>
                      </a:lnTo>
                      <a:lnTo>
                        <a:pt x="3616" y="9558"/>
                      </a:lnTo>
                      <a:lnTo>
                        <a:pt x="3630" y="9497"/>
                      </a:lnTo>
                      <a:lnTo>
                        <a:pt x="3642" y="9436"/>
                      </a:lnTo>
                      <a:lnTo>
                        <a:pt x="3654" y="9376"/>
                      </a:lnTo>
                      <a:lnTo>
                        <a:pt x="3665" y="9314"/>
                      </a:lnTo>
                      <a:lnTo>
                        <a:pt x="3674" y="9252"/>
                      </a:lnTo>
                      <a:lnTo>
                        <a:pt x="3683" y="9190"/>
                      </a:lnTo>
                      <a:lnTo>
                        <a:pt x="3691" y="9127"/>
                      </a:lnTo>
                      <a:lnTo>
                        <a:pt x="3697" y="9064"/>
                      </a:lnTo>
                      <a:lnTo>
                        <a:pt x="3703" y="9001"/>
                      </a:lnTo>
                      <a:lnTo>
                        <a:pt x="3707" y="8937"/>
                      </a:lnTo>
                      <a:lnTo>
                        <a:pt x="3711" y="8874"/>
                      </a:lnTo>
                      <a:lnTo>
                        <a:pt x="3713" y="8810"/>
                      </a:lnTo>
                      <a:lnTo>
                        <a:pt x="3716" y="8745"/>
                      </a:lnTo>
                      <a:lnTo>
                        <a:pt x="3716" y="8681"/>
                      </a:lnTo>
                      <a:lnTo>
                        <a:pt x="3711" y="8487"/>
                      </a:lnTo>
                      <a:lnTo>
                        <a:pt x="3696" y="8293"/>
                      </a:lnTo>
                      <a:lnTo>
                        <a:pt x="3673" y="8105"/>
                      </a:lnTo>
                      <a:lnTo>
                        <a:pt x="3641" y="7918"/>
                      </a:lnTo>
                      <a:lnTo>
                        <a:pt x="3599" y="7734"/>
                      </a:lnTo>
                      <a:lnTo>
                        <a:pt x="3549" y="7554"/>
                      </a:lnTo>
                      <a:lnTo>
                        <a:pt x="3492" y="7377"/>
                      </a:lnTo>
                      <a:lnTo>
                        <a:pt x="3426" y="7205"/>
                      </a:lnTo>
                      <a:lnTo>
                        <a:pt x="3352" y="7037"/>
                      </a:lnTo>
                      <a:lnTo>
                        <a:pt x="3271" y="6872"/>
                      </a:lnTo>
                      <a:lnTo>
                        <a:pt x="3182" y="6712"/>
                      </a:lnTo>
                      <a:lnTo>
                        <a:pt x="3085" y="6557"/>
                      </a:lnTo>
                      <a:lnTo>
                        <a:pt x="2982" y="6407"/>
                      </a:lnTo>
                      <a:lnTo>
                        <a:pt x="2872" y="6262"/>
                      </a:lnTo>
                      <a:lnTo>
                        <a:pt x="2755" y="6122"/>
                      </a:lnTo>
                      <a:lnTo>
                        <a:pt x="2632" y="5988"/>
                      </a:lnTo>
                      <a:lnTo>
                        <a:pt x="2504" y="5860"/>
                      </a:lnTo>
                      <a:lnTo>
                        <a:pt x="2370" y="5738"/>
                      </a:lnTo>
                      <a:lnTo>
                        <a:pt x="2230" y="5622"/>
                      </a:lnTo>
                      <a:lnTo>
                        <a:pt x="2084" y="5514"/>
                      </a:lnTo>
                      <a:lnTo>
                        <a:pt x="1934" y="5411"/>
                      </a:lnTo>
                      <a:lnTo>
                        <a:pt x="1777" y="5315"/>
                      </a:lnTo>
                      <a:lnTo>
                        <a:pt x="1618" y="5227"/>
                      </a:lnTo>
                      <a:lnTo>
                        <a:pt x="1453" y="5147"/>
                      </a:lnTo>
                      <a:lnTo>
                        <a:pt x="1283" y="5073"/>
                      </a:lnTo>
                      <a:lnTo>
                        <a:pt x="1110" y="5008"/>
                      </a:lnTo>
                      <a:lnTo>
                        <a:pt x="933" y="4952"/>
                      </a:lnTo>
                      <a:lnTo>
                        <a:pt x="753" y="4903"/>
                      </a:lnTo>
                      <a:lnTo>
                        <a:pt x="569" y="4863"/>
                      </a:lnTo>
                      <a:lnTo>
                        <a:pt x="382" y="4831"/>
                      </a:lnTo>
                      <a:lnTo>
                        <a:pt x="192" y="4808"/>
                      </a:lnTo>
                      <a:lnTo>
                        <a:pt x="0" y="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331607-AF66-440E-A19C-C9C9BC074B23}"/>
                    </a:ext>
                  </a:extLst>
                </p:cNvPr>
                <p:cNvSpPr/>
                <p:nvPr/>
              </p:nvSpPr>
              <p:spPr>
                <a:xfrm rot="18000000">
                  <a:off x="826270" y="4366243"/>
                  <a:ext cx="1042097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析构函数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74F1AF2-54F2-4E33-943A-5392E1B6B692}"/>
                    </a:ext>
                  </a:extLst>
                </p:cNvPr>
                <p:cNvSpPr/>
                <p:nvPr/>
              </p:nvSpPr>
              <p:spPr>
                <a:xfrm rot="3600000">
                  <a:off x="1797393" y="4404469"/>
                  <a:ext cx="1031315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析构函数</a:t>
                  </a: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08A7DD7-3E01-4177-BE0D-88CB65094B4E}"/>
                    </a:ext>
                  </a:extLst>
                </p:cNvPr>
                <p:cNvSpPr/>
                <p:nvPr/>
              </p:nvSpPr>
              <p:spPr>
                <a:xfrm>
                  <a:off x="1363376" y="5341601"/>
                  <a:ext cx="972119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Down">
                    <a:avLst>
                      <a:gd name="adj" fmla="val 1312104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析构函数</a:t>
                  </a:r>
                </a:p>
              </p:txBody>
            </p:sp>
          </p:grp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CDF5ADAD-EB3B-49F6-8D56-160A9D081F65}"/>
                  </a:ext>
                </a:extLst>
              </p:cNvPr>
              <p:cNvSpPr/>
              <p:nvPr/>
            </p:nvSpPr>
            <p:spPr>
              <a:xfrm>
                <a:off x="2776544" y="2843774"/>
                <a:ext cx="680260" cy="6802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2A0D76C-A696-4681-B557-241A4312D6A3}"/>
                </a:ext>
              </a:extLst>
            </p:cNvPr>
            <p:cNvSpPr/>
            <p:nvPr/>
          </p:nvSpPr>
          <p:spPr>
            <a:xfrm>
              <a:off x="2699139" y="3255035"/>
              <a:ext cx="683518" cy="507022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千图PPT彼岸天：ID 8661124库_组合 6">
            <a:extLst>
              <a:ext uri="{FF2B5EF4-FFF2-40B4-BE49-F238E27FC236}">
                <a16:creationId xmlns:a16="http://schemas.microsoft.com/office/drawing/2014/main" id="{D3CD4B29-3B3B-4BD1-8911-3B7BABC7CEF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706873" y="1594553"/>
            <a:ext cx="3113238" cy="4351653"/>
            <a:chOff x="397213" y="1181804"/>
            <a:chExt cx="3113238" cy="435165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327507-19DC-4A4C-8DD4-AC3D83756829}"/>
                </a:ext>
              </a:extLst>
            </p:cNvPr>
            <p:cNvGrpSpPr/>
            <p:nvPr/>
          </p:nvGrpSpPr>
          <p:grpSpPr>
            <a:xfrm>
              <a:off x="397213" y="1181804"/>
              <a:ext cx="3113238" cy="4351653"/>
              <a:chOff x="-265354" y="976153"/>
              <a:chExt cx="4484374" cy="4351653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BB69CBA3-5989-4BFD-B750-8367254028F4}"/>
                  </a:ext>
                </a:extLst>
              </p:cNvPr>
              <p:cNvGrpSpPr/>
              <p:nvPr/>
            </p:nvGrpSpPr>
            <p:grpSpPr>
              <a:xfrm>
                <a:off x="-265354" y="976153"/>
                <a:ext cx="3761196" cy="924295"/>
                <a:chOff x="-141597" y="1309391"/>
                <a:chExt cx="3761196" cy="924295"/>
              </a:xfrm>
            </p:grpSpPr>
            <p:sp>
              <p:nvSpPr>
                <p:cNvPr id="51" name="文本框 141">
                  <a:extLst>
                    <a:ext uri="{FF2B5EF4-FFF2-40B4-BE49-F238E27FC236}">
                      <a16:creationId xmlns:a16="http://schemas.microsoft.com/office/drawing/2014/main" id="{35F0E83E-5A2E-4D3A-A188-AEDAC48DA127}"/>
                    </a:ext>
                  </a:extLst>
                </p:cNvPr>
                <p:cNvSpPr txBox="1"/>
                <p:nvPr/>
              </p:nvSpPr>
              <p:spPr>
                <a:xfrm>
                  <a:off x="-141597" y="1725855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000" dirty="0"/>
                    <a:t>即不管愿意与否，它们都会被“强制”地执行</a:t>
                  </a: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417DD34-08EA-4298-B5C8-8EDD0C404D78}"/>
                    </a:ext>
                  </a:extLst>
                </p:cNvPr>
                <p:cNvSpPr/>
                <p:nvPr/>
              </p:nvSpPr>
              <p:spPr>
                <a:xfrm>
                  <a:off x="-141596" y="1309391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构造函数与析构函数被“隐含”调用</a:t>
                  </a: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7E7D45D-22F1-4D94-A35E-290413C1B8DB}"/>
                  </a:ext>
                </a:extLst>
              </p:cNvPr>
              <p:cNvGrpSpPr/>
              <p:nvPr/>
            </p:nvGrpSpPr>
            <p:grpSpPr>
              <a:xfrm>
                <a:off x="-249406" y="2645348"/>
                <a:ext cx="4468426" cy="1374424"/>
                <a:chOff x="-125649" y="1654678"/>
                <a:chExt cx="4468426" cy="1374424"/>
              </a:xfrm>
            </p:grpSpPr>
            <p:sp>
              <p:nvSpPr>
                <p:cNvPr id="49" name="文本框 139">
                  <a:extLst>
                    <a:ext uri="{FF2B5EF4-FFF2-40B4-BE49-F238E27FC236}">
                      <a16:creationId xmlns:a16="http://schemas.microsoft.com/office/drawing/2014/main" id="{1B4B8E57-087D-4C1A-AAE7-890AC0C5F758}"/>
                    </a:ext>
                  </a:extLst>
                </p:cNvPr>
                <p:cNvSpPr txBox="1"/>
                <p:nvPr/>
              </p:nvSpPr>
              <p:spPr>
                <a:xfrm>
                  <a:off x="-125649" y="2214117"/>
                  <a:ext cx="3738451" cy="8149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/>
                    <a:t>它也是“强制”的，没有定义每个类也有一个这样的构造函数</a:t>
                  </a:r>
                  <a:br>
                    <a:rPr lang="zh-CN" altLang="en-US" dirty="0"/>
                  </a:br>
                  <a:endParaRPr lang="zh-CN" altLang="en-US" dirty="0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F2B27B59-E527-404E-8833-0ADE06E5BEF6}"/>
                    </a:ext>
                  </a:extLst>
                </p:cNvPr>
                <p:cNvSpPr/>
                <p:nvPr/>
              </p:nvSpPr>
              <p:spPr>
                <a:xfrm>
                  <a:off x="-125649" y="1654678"/>
                  <a:ext cx="4468426" cy="69003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en-US" altLang="zh-CN" sz="1600" b="1" dirty="0">
                      <a:solidFill>
                        <a:schemeClr val="accent2"/>
                      </a:solidFill>
                    </a:rPr>
                    <a:t>C++</a:t>
                  </a:r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类都有缺省的构造函数，</a:t>
                  </a:r>
                  <a:endParaRPr lang="en-US" altLang="zh-CN" sz="1600" b="1" dirty="0">
                    <a:solidFill>
                      <a:schemeClr val="accent2"/>
                    </a:solidFill>
                  </a:endParaRPr>
                </a:p>
                <a:p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即没有参数的构造函数</a:t>
                  </a: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0D634367-CCA5-403F-88B2-B31841D5B7F9}"/>
                  </a:ext>
                </a:extLst>
              </p:cNvPr>
              <p:cNvGrpSpPr/>
              <p:nvPr/>
            </p:nvGrpSpPr>
            <p:grpSpPr>
              <a:xfrm>
                <a:off x="-139825" y="4321129"/>
                <a:ext cx="3761196" cy="1006677"/>
                <a:chOff x="-16068" y="2006551"/>
                <a:chExt cx="3761196" cy="1006677"/>
              </a:xfrm>
            </p:grpSpPr>
            <p:sp>
              <p:nvSpPr>
                <p:cNvPr id="47" name="文本框 137">
                  <a:extLst>
                    <a:ext uri="{FF2B5EF4-FFF2-40B4-BE49-F238E27FC236}">
                      <a16:creationId xmlns:a16="http://schemas.microsoft.com/office/drawing/2014/main" id="{3F7468AF-BFFE-43E6-955E-E3A4028EE1E0}"/>
                    </a:ext>
                  </a:extLst>
                </p:cNvPr>
                <p:cNvSpPr txBox="1"/>
                <p:nvPr/>
              </p:nvSpPr>
              <p:spPr>
                <a:xfrm>
                  <a:off x="-16068" y="2505397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/>
                    <a:t>不管有用没用，希望编程人员为每个类定义明确的构造与析构函数</a:t>
                  </a: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EE91F049-1373-438E-89F5-C7044FCEB706}"/>
                    </a:ext>
                  </a:extLst>
                </p:cNvPr>
                <p:cNvSpPr/>
                <p:nvPr/>
              </p:nvSpPr>
              <p:spPr>
                <a:xfrm>
                  <a:off x="-16067" y="2006551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5"/>
                      </a:solidFill>
                    </a:rPr>
                    <a:t>编程习惯</a:t>
                  </a:r>
                </a:p>
              </p:txBody>
            </p:sp>
          </p:grp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6226376-4AB6-464E-91F5-35764206107F}"/>
                </a:ext>
              </a:extLst>
            </p:cNvPr>
            <p:cNvGrpSpPr/>
            <p:nvPr/>
          </p:nvGrpSpPr>
          <p:grpSpPr>
            <a:xfrm>
              <a:off x="397213" y="2704446"/>
              <a:ext cx="2459344" cy="1640658"/>
              <a:chOff x="397213" y="2919274"/>
              <a:chExt cx="2459344" cy="164065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68F4AE5-8077-4E0F-B74E-FD783B5395EC}"/>
                  </a:ext>
                </a:extLst>
              </p:cNvPr>
              <p:cNvCxnSpPr/>
              <p:nvPr/>
            </p:nvCxnSpPr>
            <p:spPr>
              <a:xfrm>
                <a:off x="397213" y="291927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3D4A9E75-B02E-42DB-A6F6-5D6C907C0C4A}"/>
                  </a:ext>
                </a:extLst>
              </p:cNvPr>
              <p:cNvCxnSpPr/>
              <p:nvPr/>
            </p:nvCxnSpPr>
            <p:spPr>
              <a:xfrm>
                <a:off x="408285" y="4559932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79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2352446" y="1519038"/>
            <a:ext cx="5905253" cy="851116"/>
            <a:chOff x="3306007" y="1985645"/>
            <a:chExt cx="5905253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1" y="2235778"/>
              <a:ext cx="3919629" cy="3529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何时创建对象，何时调用构造函数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1359" y="2390042"/>
            <a:ext cx="5875891" cy="851116"/>
            <a:chOff x="3944920" y="3145861"/>
            <a:chExt cx="5875891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2" y="3394966"/>
              <a:ext cx="3919629" cy="4017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何时析构对象，何时调用析构函数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630271" y="3261046"/>
            <a:ext cx="7632423" cy="851116"/>
            <a:chOff x="4583832" y="4306076"/>
            <a:chExt cx="7632423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6541" y="4376673"/>
              <a:ext cx="5699714" cy="675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全局对象，编译时调用构造函数。整个程序结束时</a:t>
              </a:r>
              <a:endParaRPr lang="en-US" altLang="zh-CN" kern="0" dirty="0">
                <a:effectLst/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调用析构函数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4134327" y="4185084"/>
            <a:ext cx="7334885" cy="851116"/>
            <a:chOff x="4583832" y="4306076"/>
            <a:chExt cx="7334885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45505" y="4444258"/>
              <a:ext cx="5373212" cy="60303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局部对象，执行到该块的定义语句时，调用构造</a:t>
              </a:r>
              <a:endParaRPr lang="en-US" altLang="zh-CN" kern="0" dirty="0">
                <a:effectLst/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函数。该块结束时，则调用析构函数。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" name="千图PPT彼岸天：ID 8661124库_组合 7"/>
          <p:cNvGrpSpPr/>
          <p:nvPr>
            <p:custDataLst>
              <p:tags r:id="rId5"/>
            </p:custDataLst>
          </p:nvPr>
        </p:nvGrpSpPr>
        <p:grpSpPr>
          <a:xfrm>
            <a:off x="4662845" y="5103781"/>
            <a:ext cx="7529155" cy="851116"/>
            <a:chOff x="4583832" y="4306076"/>
            <a:chExt cx="7529155" cy="85111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4"/>
            <p:cNvSpPr/>
            <p:nvPr/>
          </p:nvSpPr>
          <p:spPr>
            <a:xfrm>
              <a:off x="6577406" y="4385342"/>
              <a:ext cx="5535581" cy="69258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静态局部对象，首次到达该对象定义处时，调用构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造函数。当整个程序结束时调用析构函数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3" name="圆角矩形 37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 38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构造函数和析构函数的调用规则</a:t>
            </a:r>
          </a:p>
        </p:txBody>
      </p:sp>
    </p:spTree>
    <p:extLst>
      <p:ext uri="{BB962C8B-B14F-4D97-AF65-F5344CB8AC3E}">
        <p14:creationId xmlns:p14="http://schemas.microsoft.com/office/powerpoint/2010/main" val="40783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构造函数和析构函数的调用规则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291239-FA07-44AB-BDB6-170EA4C4F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19291"/>
            <a:ext cx="4248150" cy="649408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 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# include&lt;</a:t>
            </a:r>
            <a:r>
              <a:rPr kumimoji="1" lang="en-US" altLang="zh-CN" sz="1600" dirty="0" err="1"/>
              <a:t>cmath</a:t>
            </a:r>
            <a:r>
              <a:rPr kumimoji="1" lang="en-US" altLang="zh-CN" sz="1600" dirty="0"/>
              <a:t>&gt;</a:t>
            </a: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example{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>
                <a:solidFill>
                  <a:srgbClr val="0000FF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600" dirty="0">
                <a:ea typeface="宋体" panose="02010600030101010101" pitchFamily="2" charset="-122"/>
              </a:rPr>
              <a:t>example(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n);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 = n;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&lt;&lt;“Constructing”&lt;&lt;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~example();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&lt;&lt;“Destructing”&lt;&lt;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get_i</a:t>
            </a:r>
            <a:r>
              <a:rPr kumimoji="1" lang="en-US" altLang="zh-CN" sz="16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{return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private</a:t>
            </a:r>
            <a:r>
              <a:rPr kumimoji="1" lang="zh-CN" altLang="en-US" sz="16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 example x(10);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x.get_i</a:t>
            </a:r>
            <a:r>
              <a:rPr kumimoji="1" lang="en-US" altLang="zh-CN" sz="1600" dirty="0">
                <a:ea typeface="宋体" panose="02010600030101010101" pitchFamily="2" charset="-122"/>
              </a:rPr>
              <a:t>()&lt;&lt;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</a:t>
            </a:r>
            <a:r>
              <a:rPr kumimoji="1" lang="en-US" altLang="zh-CN" sz="1600" dirty="0" err="1"/>
              <a:t>x.get_i</a:t>
            </a:r>
            <a:r>
              <a:rPr kumimoji="1" lang="en-US" altLang="zh-CN" sz="1600" dirty="0"/>
              <a:t>()* </a:t>
            </a:r>
            <a:r>
              <a:rPr kumimoji="1" lang="en-US" altLang="zh-CN" sz="1600" dirty="0" err="1"/>
              <a:t>x.get_i</a:t>
            </a:r>
            <a:r>
              <a:rPr kumimoji="1" lang="en-US" altLang="zh-CN" sz="1600" dirty="0"/>
              <a:t>()&lt;&lt;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return 0;</a:t>
            </a:r>
            <a:endParaRPr kumimoji="1" lang="en-US" altLang="zh-CN" sz="16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1863660"/>
            <a:ext cx="2524125" cy="29926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Constructing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Destructing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千图PPT彼岸天：ID 8661124文本框 2">
            <a:extLst>
              <a:ext uri="{FF2B5EF4-FFF2-40B4-BE49-F238E27FC236}">
                <a16:creationId xmlns:a16="http://schemas.microsoft.com/office/drawing/2014/main" id="{A5A82650-4B23-4210-AF91-D4ACF88547A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11106" y="2113267"/>
            <a:ext cx="1586517" cy="39469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结构体的定义</a:t>
            </a:r>
          </a:p>
        </p:txBody>
      </p: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0338" y="2531393"/>
            <a:ext cx="3817429" cy="1596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struct Complex{  //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声明一个结构体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Complex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   double real;     //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复数的实部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   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double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imag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;   //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复数的虚部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} A;</a:t>
            </a:r>
          </a:p>
        </p:txBody>
      </p:sp>
      <p:sp>
        <p:nvSpPr>
          <p:cNvPr id="6" name="千图PPT彼岸天：ID 8661124文本框 4">
            <a:extLst>
              <a:ext uri="{FF2B5EF4-FFF2-40B4-BE49-F238E27FC236}">
                <a16:creationId xmlns:a16="http://schemas.microsoft.com/office/drawing/2014/main" id="{C375766E-9C96-4D87-8C11-97C6A995D0B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632" y="4421081"/>
            <a:ext cx="2029375" cy="36721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使用结构中的成员</a:t>
            </a:r>
          </a:p>
        </p:txBody>
      </p:sp>
      <p:sp>
        <p:nvSpPr>
          <p:cNvPr id="7" name="千图PPT彼岸天：ID 8661124矩形 5">
            <a:extLst>
              <a:ext uri="{FF2B5EF4-FFF2-40B4-BE49-F238E27FC236}">
                <a16:creationId xmlns:a16="http://schemas.microsoft.com/office/drawing/2014/main" id="{A9588CB1-0230-47D6-A344-14397B87079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39864" y="4811729"/>
            <a:ext cx="3817429" cy="48333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double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xy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 = A. real*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A.imag</a:t>
            </a:r>
            <a:r>
              <a:rPr lang="en-US" altLang="zh-CN" sz="900" dirty="0">
                <a:solidFill>
                  <a:schemeClr val="dk1">
                    <a:lumMod val="100000"/>
                  </a:schemeClr>
                </a:solidFill>
              </a:rPr>
              <a:t>;</a:t>
            </a:r>
          </a:p>
        </p:txBody>
      </p:sp>
      <p:sp>
        <p:nvSpPr>
          <p:cNvPr id="8" name="千图PPT彼岸天：ID 8661124文本框 6">
            <a:extLst>
              <a:ext uri="{FF2B5EF4-FFF2-40B4-BE49-F238E27FC236}">
                <a16:creationId xmlns:a16="http://schemas.microsoft.com/office/drawing/2014/main" id="{FB626681-720B-487C-91BC-5BFAABC6CBD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737169" y="5471907"/>
            <a:ext cx="3209290" cy="3052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对结构体变量成员的操作函数</a:t>
            </a:r>
          </a:p>
        </p:txBody>
      </p:sp>
      <p:sp>
        <p:nvSpPr>
          <p:cNvPr id="9" name="千图PPT彼岸天：ID 8661124矩形 7">
            <a:extLst>
              <a:ext uri="{FF2B5EF4-FFF2-40B4-BE49-F238E27FC236}">
                <a16:creationId xmlns:a16="http://schemas.microsoft.com/office/drawing/2014/main" id="{F0DDB9C0-3E77-44B3-9D0C-0659A501AD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636401" y="5800607"/>
            <a:ext cx="3817429" cy="4833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double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caluc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(struct Complex A)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{ return A. real* </a:t>
            </a:r>
            <a:r>
              <a:rPr lang="en-US" altLang="zh-CN" dirty="0" err="1">
                <a:solidFill>
                  <a:schemeClr val="dk1">
                    <a:lumMod val="100000"/>
                  </a:schemeClr>
                </a:solidFill>
              </a:rPr>
              <a:t>A.imag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;}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4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en-US" altLang="zh-CN" b="1" dirty="0">
                <a:solidFill>
                  <a:schemeClr val="accent1"/>
                </a:solidFill>
              </a:rPr>
              <a:t>C</a:t>
            </a:r>
            <a:r>
              <a:rPr lang="zh-CN" altLang="en-US" b="1" dirty="0">
                <a:solidFill>
                  <a:schemeClr val="accent1"/>
                </a:solidFill>
              </a:rPr>
              <a:t>中的结构体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 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4617F64-2275-4816-BD94-15387BA527D7}"/>
              </a:ext>
            </a:extLst>
          </p:cNvPr>
          <p:cNvSpPr txBox="1"/>
          <p:nvPr/>
        </p:nvSpPr>
        <p:spPr>
          <a:xfrm>
            <a:off x="7095477" y="632246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结构体中只含有不同类型的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9008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24" grpId="0" animBg="1"/>
      <p:bldP spid="25" grpId="0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析构函数名与类名相同，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但它前面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+‘~’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析构函数没有参数，因此不能被重载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3" y="4171358"/>
            <a:ext cx="3241256" cy="1923696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析构函数不返回任何值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撤销对象时，自动调用析构函数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析构函数的特点</a:t>
            </a:r>
          </a:p>
        </p:txBody>
      </p:sp>
    </p:spTree>
    <p:extLst>
      <p:ext uri="{BB962C8B-B14F-4D97-AF65-F5344CB8AC3E}">
        <p14:creationId xmlns:p14="http://schemas.microsoft.com/office/powerpoint/2010/main" val="4784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8775742-073D-45B5-8AA2-9E06341C96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5547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A0668E0-174A-4A2F-A0EC-E9E156D6A2E5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3BBDE9D-E1EA-45C9-96D5-6F96127D68C8}"/>
              </a:ext>
            </a:extLst>
          </p:cNvPr>
          <p:cNvCxnSpPr/>
          <p:nvPr/>
        </p:nvCxnSpPr>
        <p:spPr>
          <a:xfrm>
            <a:off x="4438355" y="2232256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D8A04FE-61C9-4A81-8399-17C0C708AE22}"/>
              </a:ext>
            </a:extLst>
          </p:cNvPr>
          <p:cNvSpPr txBox="1"/>
          <p:nvPr/>
        </p:nvSpPr>
        <p:spPr>
          <a:xfrm>
            <a:off x="4987256" y="2618620"/>
            <a:ext cx="654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第三部分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对象数组和对象指针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6CCCC2-01FE-4E80-A6E0-42B0E173DC6C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9DFFD08-E6E7-420B-8FB9-5C927E69F593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410EECE1-7F70-4F21-B1B6-7AE1A5B39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5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2"/>
            </p:custDataLst>
          </p:nvPr>
        </p:nvGrpSpPr>
        <p:grpSpPr>
          <a:xfrm>
            <a:off x="1307468" y="1649152"/>
            <a:ext cx="5559309" cy="4092695"/>
            <a:chOff x="1307468" y="1649152"/>
            <a:chExt cx="5559309" cy="4092695"/>
          </a:xfrm>
        </p:grpSpPr>
        <p:sp>
          <p:nvSpPr>
            <p:cNvPr id="9" name="任意多边形: 形状 8"/>
            <p:cNvSpPr/>
            <p:nvPr/>
          </p:nvSpPr>
          <p:spPr bwMode="auto">
            <a:xfrm>
              <a:off x="3000902" y="2488824"/>
              <a:ext cx="1055226" cy="760776"/>
            </a:xfrm>
            <a:custGeom>
              <a:avLst/>
              <a:gdLst>
                <a:gd name="T0" fmla="*/ 367 w 749"/>
                <a:gd name="T1" fmla="*/ 0 h 540"/>
                <a:gd name="T2" fmla="*/ 0 w 749"/>
                <a:gd name="T3" fmla="*/ 540 h 540"/>
                <a:gd name="T4" fmla="*/ 749 w 749"/>
                <a:gd name="T5" fmla="*/ 540 h 540"/>
                <a:gd name="T6" fmla="*/ 749 w 749"/>
                <a:gd name="T7" fmla="*/ 0 h 540"/>
                <a:gd name="T8" fmla="*/ 367 w 749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540">
                  <a:moveTo>
                    <a:pt x="367" y="0"/>
                  </a:moveTo>
                  <a:lnTo>
                    <a:pt x="0" y="540"/>
                  </a:lnTo>
                  <a:lnTo>
                    <a:pt x="749" y="540"/>
                  </a:lnTo>
                  <a:lnTo>
                    <a:pt x="749" y="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885095" y="4130129"/>
              <a:ext cx="2171032" cy="760776"/>
            </a:xfrm>
            <a:custGeom>
              <a:avLst/>
              <a:gdLst>
                <a:gd name="T0" fmla="*/ 1541 w 1541"/>
                <a:gd name="T1" fmla="*/ 540 h 540"/>
                <a:gd name="T2" fmla="*/ 1541 w 1541"/>
                <a:gd name="T3" fmla="*/ 0 h 540"/>
                <a:gd name="T4" fmla="*/ 366 w 1541"/>
                <a:gd name="T5" fmla="*/ 0 h 540"/>
                <a:gd name="T6" fmla="*/ 0 w 1541"/>
                <a:gd name="T7" fmla="*/ 540 h 540"/>
                <a:gd name="T8" fmla="*/ 1541 w 1541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540">
                  <a:moveTo>
                    <a:pt x="1541" y="540"/>
                  </a:moveTo>
                  <a:lnTo>
                    <a:pt x="1541" y="0"/>
                  </a:lnTo>
                  <a:lnTo>
                    <a:pt x="366" y="0"/>
                  </a:lnTo>
                  <a:lnTo>
                    <a:pt x="0" y="540"/>
                  </a:lnTo>
                  <a:lnTo>
                    <a:pt x="1541" y="54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3558805" y="1649152"/>
              <a:ext cx="1056635" cy="779091"/>
            </a:xfrm>
            <a:custGeom>
              <a:avLst/>
              <a:gdLst>
                <a:gd name="T0" fmla="*/ 750 w 750"/>
                <a:gd name="T1" fmla="*/ 553 h 553"/>
                <a:gd name="T2" fmla="*/ 375 w 750"/>
                <a:gd name="T3" fmla="*/ 0 h 553"/>
                <a:gd name="T4" fmla="*/ 0 w 750"/>
                <a:gd name="T5" fmla="*/ 553 h 553"/>
                <a:gd name="T6" fmla="*/ 750 w 750"/>
                <a:gd name="T7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0" h="553">
                  <a:moveTo>
                    <a:pt x="750" y="553"/>
                  </a:moveTo>
                  <a:lnTo>
                    <a:pt x="375" y="0"/>
                  </a:lnTo>
                  <a:lnTo>
                    <a:pt x="0" y="553"/>
                  </a:lnTo>
                  <a:lnTo>
                    <a:pt x="750" y="553"/>
                  </a:ln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2442998" y="3308772"/>
              <a:ext cx="1613129" cy="760776"/>
            </a:xfrm>
            <a:custGeom>
              <a:avLst/>
              <a:gdLst>
                <a:gd name="T0" fmla="*/ 1145 w 1145"/>
                <a:gd name="T1" fmla="*/ 540 h 540"/>
                <a:gd name="T2" fmla="*/ 1145 w 1145"/>
                <a:gd name="T3" fmla="*/ 0 h 540"/>
                <a:gd name="T4" fmla="*/ 367 w 1145"/>
                <a:gd name="T5" fmla="*/ 0 h 540"/>
                <a:gd name="T6" fmla="*/ 0 w 1145"/>
                <a:gd name="T7" fmla="*/ 540 h 540"/>
                <a:gd name="T8" fmla="*/ 1145 w 1145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540">
                  <a:moveTo>
                    <a:pt x="1145" y="540"/>
                  </a:moveTo>
                  <a:lnTo>
                    <a:pt x="1145" y="0"/>
                  </a:lnTo>
                  <a:lnTo>
                    <a:pt x="367" y="0"/>
                  </a:lnTo>
                  <a:lnTo>
                    <a:pt x="0" y="540"/>
                  </a:lnTo>
                  <a:lnTo>
                    <a:pt x="1145" y="5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4116708" y="4130129"/>
              <a:ext cx="2172441" cy="760776"/>
            </a:xfrm>
            <a:custGeom>
              <a:avLst/>
              <a:gdLst>
                <a:gd name="T0" fmla="*/ 1176 w 1542"/>
                <a:gd name="T1" fmla="*/ 0 h 540"/>
                <a:gd name="T2" fmla="*/ 0 w 1542"/>
                <a:gd name="T3" fmla="*/ 0 h 540"/>
                <a:gd name="T4" fmla="*/ 0 w 1542"/>
                <a:gd name="T5" fmla="*/ 540 h 540"/>
                <a:gd name="T6" fmla="*/ 1542 w 1542"/>
                <a:gd name="T7" fmla="*/ 540 h 540"/>
                <a:gd name="T8" fmla="*/ 1176 w 1542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2" h="540">
                  <a:moveTo>
                    <a:pt x="1176" y="0"/>
                  </a:moveTo>
                  <a:lnTo>
                    <a:pt x="0" y="0"/>
                  </a:lnTo>
                  <a:lnTo>
                    <a:pt x="0" y="540"/>
                  </a:lnTo>
                  <a:lnTo>
                    <a:pt x="1542" y="540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1307468" y="4951485"/>
              <a:ext cx="2748659" cy="790362"/>
            </a:xfrm>
            <a:custGeom>
              <a:avLst/>
              <a:gdLst>
                <a:gd name="T0" fmla="*/ 1951 w 1951"/>
                <a:gd name="T1" fmla="*/ 0 h 561"/>
                <a:gd name="T2" fmla="*/ 381 w 1951"/>
                <a:gd name="T3" fmla="*/ 0 h 561"/>
                <a:gd name="T4" fmla="*/ 0 w 1951"/>
                <a:gd name="T5" fmla="*/ 561 h 561"/>
                <a:gd name="T6" fmla="*/ 1951 w 1951"/>
                <a:gd name="T7" fmla="*/ 561 h 561"/>
                <a:gd name="T8" fmla="*/ 1951 w 1951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1" h="561">
                  <a:moveTo>
                    <a:pt x="1951" y="0"/>
                  </a:moveTo>
                  <a:lnTo>
                    <a:pt x="381" y="0"/>
                  </a:lnTo>
                  <a:lnTo>
                    <a:pt x="0" y="561"/>
                  </a:lnTo>
                  <a:lnTo>
                    <a:pt x="1951" y="561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4116708" y="4951485"/>
              <a:ext cx="2750069" cy="790362"/>
            </a:xfrm>
            <a:custGeom>
              <a:avLst/>
              <a:gdLst>
                <a:gd name="T0" fmla="*/ 0 w 1952"/>
                <a:gd name="T1" fmla="*/ 0 h 561"/>
                <a:gd name="T2" fmla="*/ 0 w 1952"/>
                <a:gd name="T3" fmla="*/ 561 h 561"/>
                <a:gd name="T4" fmla="*/ 1952 w 1952"/>
                <a:gd name="T5" fmla="*/ 561 h 561"/>
                <a:gd name="T6" fmla="*/ 1571 w 1952"/>
                <a:gd name="T7" fmla="*/ 0 h 561"/>
                <a:gd name="T8" fmla="*/ 0 w 1952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561">
                  <a:moveTo>
                    <a:pt x="0" y="0"/>
                  </a:moveTo>
                  <a:lnTo>
                    <a:pt x="0" y="561"/>
                  </a:lnTo>
                  <a:lnTo>
                    <a:pt x="1952" y="561"/>
                  </a:lnTo>
                  <a:lnTo>
                    <a:pt x="15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4116708" y="2488824"/>
              <a:ext cx="1056635" cy="760776"/>
            </a:xfrm>
            <a:custGeom>
              <a:avLst/>
              <a:gdLst>
                <a:gd name="T0" fmla="*/ 0 w 750"/>
                <a:gd name="T1" fmla="*/ 0 h 540"/>
                <a:gd name="T2" fmla="*/ 0 w 750"/>
                <a:gd name="T3" fmla="*/ 540 h 540"/>
                <a:gd name="T4" fmla="*/ 750 w 750"/>
                <a:gd name="T5" fmla="*/ 540 h 540"/>
                <a:gd name="T6" fmla="*/ 383 w 750"/>
                <a:gd name="T7" fmla="*/ 0 h 540"/>
                <a:gd name="T8" fmla="*/ 0 w 750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540">
                  <a:moveTo>
                    <a:pt x="0" y="0"/>
                  </a:moveTo>
                  <a:lnTo>
                    <a:pt x="0" y="540"/>
                  </a:lnTo>
                  <a:lnTo>
                    <a:pt x="750" y="54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>
              <a:off x="4116708" y="3308772"/>
              <a:ext cx="1615947" cy="760776"/>
            </a:xfrm>
            <a:custGeom>
              <a:avLst/>
              <a:gdLst>
                <a:gd name="T0" fmla="*/ 0 w 1147"/>
                <a:gd name="T1" fmla="*/ 0 h 540"/>
                <a:gd name="T2" fmla="*/ 0 w 1147"/>
                <a:gd name="T3" fmla="*/ 540 h 540"/>
                <a:gd name="T4" fmla="*/ 1147 w 1147"/>
                <a:gd name="T5" fmla="*/ 540 h 540"/>
                <a:gd name="T6" fmla="*/ 780 w 1147"/>
                <a:gd name="T7" fmla="*/ 0 h 540"/>
                <a:gd name="T8" fmla="*/ 0 w 1147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540">
                  <a:moveTo>
                    <a:pt x="0" y="0"/>
                  </a:moveTo>
                  <a:lnTo>
                    <a:pt x="0" y="540"/>
                  </a:lnTo>
                  <a:lnTo>
                    <a:pt x="1147" y="540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千图PPT彼岸天：ID 8661124库_文本框 20"/>
          <p:cNvSpPr txBox="1"/>
          <p:nvPr>
            <p:custDataLst>
              <p:tags r:id="rId3"/>
            </p:custDataLst>
          </p:nvPr>
        </p:nvSpPr>
        <p:spPr>
          <a:xfrm>
            <a:off x="6866777" y="5053272"/>
            <a:ext cx="4171594" cy="4424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/>
              <a:t>eg. Complex com[10]; 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// </a:t>
            </a:r>
            <a:r>
              <a:rPr lang="zh-CN" altLang="en-US" sz="1600" dirty="0"/>
              <a:t>定义类</a:t>
            </a:r>
            <a:r>
              <a:rPr lang="en-US" altLang="zh-CN" sz="1600" dirty="0"/>
              <a:t>Complex</a:t>
            </a:r>
            <a:r>
              <a:rPr lang="zh-CN" altLang="en-US" sz="1600" dirty="0"/>
              <a:t>的对象组</a:t>
            </a:r>
            <a:r>
              <a:rPr lang="en-US" altLang="zh-CN" sz="1600" dirty="0"/>
              <a:t>com</a:t>
            </a:r>
            <a:r>
              <a:rPr lang="zh-CN" altLang="en-US" sz="1600" dirty="0"/>
              <a:t>，内含</a:t>
            </a:r>
            <a:r>
              <a:rPr lang="en-US" altLang="zh-CN" sz="1600" dirty="0"/>
              <a:t>10</a:t>
            </a:r>
            <a:r>
              <a:rPr lang="zh-CN" altLang="en-US" sz="1600" dirty="0"/>
              <a:t>个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// </a:t>
            </a:r>
            <a:r>
              <a:rPr lang="zh-CN" altLang="en-US" sz="1600" dirty="0"/>
              <a:t>对象组元素</a:t>
            </a:r>
          </a:p>
        </p:txBody>
      </p:sp>
      <p:grpSp>
        <p:nvGrpSpPr>
          <p:cNvPr id="28" name="千图PPT彼岸天：ID 8661124库_组合 27"/>
          <p:cNvGrpSpPr/>
          <p:nvPr>
            <p:custDataLst>
              <p:tags r:id="rId4"/>
            </p:custDataLst>
          </p:nvPr>
        </p:nvGrpSpPr>
        <p:grpSpPr>
          <a:xfrm>
            <a:off x="4676021" y="1592798"/>
            <a:ext cx="5355066" cy="1041797"/>
            <a:chOff x="4676021" y="1592798"/>
            <a:chExt cx="5355066" cy="1041797"/>
          </a:xfrm>
        </p:grpSpPr>
        <p:sp>
          <p:nvSpPr>
            <p:cNvPr id="18" name="文本框 11"/>
            <p:cNvSpPr txBox="1"/>
            <p:nvPr/>
          </p:nvSpPr>
          <p:spPr>
            <a:xfrm>
              <a:off x="4750731" y="2192108"/>
              <a:ext cx="5280356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对象数组是指每一个数组元素都是对象的数组</a:t>
              </a:r>
            </a:p>
          </p:txBody>
        </p:sp>
        <p:sp>
          <p:nvSpPr>
            <p:cNvPr id="19" name="文本框 12"/>
            <p:cNvSpPr txBox="1"/>
            <p:nvPr/>
          </p:nvSpPr>
          <p:spPr>
            <a:xfrm>
              <a:off x="4676021" y="1592798"/>
              <a:ext cx="4052247" cy="31137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100000"/>
                    </a:schemeClr>
                  </a:solidFill>
                </a:rPr>
                <a:t>知识点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99855" y="2492898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千图PPT彼岸天：ID 8661124库_组合 28"/>
          <p:cNvGrpSpPr/>
          <p:nvPr>
            <p:custDataLst>
              <p:tags r:id="rId5"/>
            </p:custDataLst>
          </p:nvPr>
        </p:nvGrpSpPr>
        <p:grpSpPr>
          <a:xfrm>
            <a:off x="5233923" y="2700672"/>
            <a:ext cx="5316987" cy="554225"/>
            <a:chOff x="5233923" y="2700672"/>
            <a:chExt cx="5316987" cy="554225"/>
          </a:xfrm>
        </p:grpSpPr>
        <p:sp>
          <p:nvSpPr>
            <p:cNvPr id="24" name="文本框 17"/>
            <p:cNvSpPr txBox="1"/>
            <p:nvPr/>
          </p:nvSpPr>
          <p:spPr>
            <a:xfrm>
              <a:off x="5233923" y="2700672"/>
              <a:ext cx="5316987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 数组的元素是对象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5295154" y="325489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千图PPT彼岸天：ID 8661124库_组合 29"/>
          <p:cNvGrpSpPr/>
          <p:nvPr>
            <p:custDataLst>
              <p:tags r:id="rId6"/>
            </p:custDataLst>
          </p:nvPr>
        </p:nvGrpSpPr>
        <p:grpSpPr>
          <a:xfrm>
            <a:off x="5732655" y="3566146"/>
            <a:ext cx="5305716" cy="503403"/>
            <a:chOff x="5732655" y="3566146"/>
            <a:chExt cx="5305716" cy="503403"/>
          </a:xfrm>
        </p:grpSpPr>
        <p:sp>
          <p:nvSpPr>
            <p:cNvPr id="25" name="文本框 18"/>
            <p:cNvSpPr txBox="1"/>
            <p:nvPr/>
          </p:nvSpPr>
          <p:spPr>
            <a:xfrm>
              <a:off x="5732655" y="3566146"/>
              <a:ext cx="5305716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eaLnBrk="1" hangingPunct="1">
                <a:defRPr/>
              </a:pPr>
              <a:r>
                <a:rPr lang="zh-CN" altLang="en-US" sz="1600" dirty="0">
                  <a:effectLst/>
                  <a:latin typeface="微软雅黑" panose="020B0503020204020204" pitchFamily="34" charset="-122"/>
                </a:rPr>
                <a:t>定义一个一维数组的格式如下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899201" y="4069549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千图PPT彼岸天：ID 8661124库_组合 30"/>
          <p:cNvGrpSpPr/>
          <p:nvPr>
            <p:custDataLst>
              <p:tags r:id="rId7"/>
            </p:custDataLst>
          </p:nvPr>
        </p:nvGrpSpPr>
        <p:grpSpPr>
          <a:xfrm>
            <a:off x="6180668" y="4285523"/>
            <a:ext cx="4857703" cy="650354"/>
            <a:chOff x="6180668" y="4285523"/>
            <a:chExt cx="4857703" cy="650354"/>
          </a:xfrm>
        </p:grpSpPr>
        <p:sp>
          <p:nvSpPr>
            <p:cNvPr id="26" name="文本框 19"/>
            <p:cNvSpPr txBox="1"/>
            <p:nvPr/>
          </p:nvSpPr>
          <p:spPr>
            <a:xfrm>
              <a:off x="6180668" y="4285523"/>
              <a:ext cx="4857703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1">
                <a:buFont typeface="Wingdings" panose="05000000000000000000" pitchFamily="2" charset="2"/>
                <a:buNone/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类名 数组名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[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下标表达式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];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423293" y="493587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对象数组的定义 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4778249" cy="1077218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与基本数据类型的数组一样，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在使用对象数组时也只能访问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单个数组元素，其一般格式为：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4587492" y="3411178"/>
            <a:ext cx="5757905" cy="294205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数组名</a:t>
            </a:r>
            <a:r>
              <a:rPr lang="en-US" altLang="zh-CN" sz="2000" dirty="0"/>
              <a:t>[</a:t>
            </a:r>
            <a:r>
              <a:rPr lang="zh-CN" altLang="en-US" sz="2000" dirty="0"/>
              <a:t>下标</a:t>
            </a:r>
            <a:r>
              <a:rPr lang="en-US" altLang="zh-CN" sz="2000" dirty="0"/>
              <a:t>].</a:t>
            </a:r>
            <a:r>
              <a:rPr lang="zh-CN" altLang="en-US" sz="2000" dirty="0"/>
              <a:t>成员名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eg. ob1[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</a:t>
            </a:r>
            <a:r>
              <a:rPr lang="en-US" altLang="zh-CN" sz="2000" dirty="0" err="1"/>
              <a:t>get_x</a:t>
            </a:r>
            <a:r>
              <a:rPr lang="en-US" altLang="zh-CN" sz="2000" dirty="0"/>
              <a:t>();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对象数组的访问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4B8C6A43-1708-458E-94F8-2B6A76D7CE31}"/>
              </a:ext>
            </a:extLst>
          </p:cNvPr>
          <p:cNvGrpSpPr>
            <a:grpSpLocks/>
          </p:cNvGrpSpPr>
          <p:nvPr/>
        </p:nvGrpSpPr>
        <p:grpSpPr bwMode="auto">
          <a:xfrm>
            <a:off x="6095999" y="3429000"/>
            <a:ext cx="4947822" cy="850348"/>
            <a:chOff x="2154" y="1752"/>
            <a:chExt cx="2835" cy="608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DB8D68CB-F8CB-45AF-A96A-8D7849260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1752"/>
              <a:ext cx="907" cy="499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A5CAF644-4BAD-4D11-AA89-E988701B5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842"/>
              <a:ext cx="409" cy="318"/>
            </a:xfrm>
            <a:prstGeom prst="rightArrow">
              <a:avLst>
                <a:gd name="adj1" fmla="val 50000"/>
                <a:gd name="adj2" fmla="val 3215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DCF6703-E059-4F92-A0F6-791465203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752"/>
              <a:ext cx="1474" cy="60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对象的成员：数据</a:t>
              </a:r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3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8" grpId="0" animBg="1"/>
      <p:bldP spid="17" grpId="0" animBg="1"/>
      <p:bldP spid="6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2750056"/>
            <a:ext cx="2524125" cy="1219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11 22 33 44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B6A574-94CA-411A-9BF0-54093E355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57188"/>
            <a:ext cx="4249738" cy="61436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# include&lt;iostream&gt;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using namespace std;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class exam{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</a:t>
            </a:r>
            <a:r>
              <a:rPr kumimoji="1"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     </a:t>
            </a:r>
            <a:r>
              <a:rPr kumimoji="1" lang="en-US" altLang="zh-CN" sz="1800" dirty="0">
                <a:ea typeface="宋体" panose="02010600030101010101" pitchFamily="2" charset="-122"/>
              </a:rPr>
              <a:t>exam (int n)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//</a:t>
            </a:r>
            <a:r>
              <a:rPr kumimoji="1" lang="zh-CN" altLang="en-US" sz="1800" dirty="0">
                <a:ea typeface="宋体" panose="02010600030101010101" pitchFamily="2" charset="-122"/>
              </a:rPr>
              <a:t>只有一个参数的构造函数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 x = n;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int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8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{return x;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private</a:t>
            </a:r>
            <a:r>
              <a:rPr kumimoji="1" lang="zh-CN" altLang="en-US" sz="18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    int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 exam ob1[4] = {11,22,33,44};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//</a:t>
            </a:r>
            <a:r>
              <a:rPr kumimoji="1" lang="zh-CN" altLang="en-US" sz="1800" dirty="0">
                <a:ea typeface="宋体" panose="02010600030101010101" pitchFamily="2" charset="-122"/>
              </a:rPr>
              <a:t>用只有</a:t>
            </a:r>
            <a:r>
              <a:rPr kumimoji="1" lang="en-US" altLang="zh-CN" sz="1800" dirty="0">
                <a:ea typeface="宋体" panose="02010600030101010101" pitchFamily="2" charset="-122"/>
              </a:rPr>
              <a:t>1</a:t>
            </a:r>
            <a:r>
              <a:rPr kumimoji="1" lang="zh-CN" altLang="en-US" sz="1800" dirty="0">
                <a:ea typeface="宋体" panose="02010600030101010101" pitchFamily="2" charset="-122"/>
              </a:rPr>
              <a:t>个参数的构造函数给对象组赋值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for (int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 =0;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&lt;4;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&lt;&lt;ob1[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800" dirty="0">
                <a:ea typeface="宋体" panose="02010600030101010101" pitchFamily="2" charset="-122"/>
              </a:rPr>
              <a:t>].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800" dirty="0">
                <a:ea typeface="宋体" panose="02010600030101010101" pitchFamily="2" charset="-122"/>
              </a:rPr>
              <a:t>()&lt;&lt;‘ ‘;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return 0;</a:t>
            </a:r>
            <a:endParaRPr kumimoji="1"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}</a:t>
            </a:r>
            <a:endParaRPr kumimoji="1" lang="en-US" altLang="zh-CN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6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2454591"/>
            <a:ext cx="2936013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11 22 33 44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55 66 123 123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EAFD027-4021-4C39-9941-597F696DF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15619"/>
            <a:ext cx="4647850" cy="5755422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# include&lt;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iostream</a:t>
            </a:r>
            <a:r>
              <a:rPr kumimoji="1" lang="en-US" altLang="zh-CN" sz="1600" dirty="0">
                <a:ea typeface="宋体" panose="02010600030101010101" pitchFamily="2" charset="-122"/>
              </a:rPr>
              <a:t>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std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class exam{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exam () //</a:t>
            </a:r>
            <a:r>
              <a:rPr kumimoji="1"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不带参数的构造函数</a:t>
            </a:r>
            <a:endParaRPr kumimoji="1" lang="en-US" altLang="zh-CN" sz="16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        { x = 123;}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b="1" dirty="0">
                <a:solidFill>
                  <a:schemeClr val="accent2"/>
                </a:solidFill>
                <a:ea typeface="宋体" panose="02010600030101010101" pitchFamily="2" charset="-122"/>
              </a:rPr>
              <a:t>exam (int n) //</a:t>
            </a:r>
            <a:r>
              <a:rPr kumimoji="1" lang="zh-CN" altLang="en-US" sz="1600" b="1" dirty="0">
                <a:solidFill>
                  <a:schemeClr val="accent2"/>
                </a:solidFill>
                <a:ea typeface="宋体" panose="02010600030101010101" pitchFamily="2" charset="-122"/>
              </a:rPr>
              <a:t>只有一个参数的构造函数</a:t>
            </a:r>
            <a:endParaRPr kumimoji="1" lang="en-US" altLang="zh-CN" sz="1600" b="1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ea typeface="宋体" panose="02010600030101010101" pitchFamily="2" charset="-122"/>
              </a:rPr>
              <a:t>        { x = n;}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600" dirty="0">
                <a:ea typeface="宋体" panose="02010600030101010101" pitchFamily="2" charset="-122"/>
              </a:rPr>
              <a:t>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6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   {return x;}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private</a:t>
            </a:r>
            <a:r>
              <a:rPr kumimoji="1" lang="zh-CN" altLang="en-US" sz="16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        </a:t>
            </a:r>
            <a:r>
              <a:rPr kumimoji="1" lang="en-US" altLang="zh-CN" sz="1600" dirty="0" err="1"/>
              <a:t>int</a:t>
            </a:r>
            <a:r>
              <a:rPr kumimoji="1" lang="en-US" altLang="zh-CN" sz="1600" dirty="0"/>
              <a:t>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{ exam ob1[4] = {11,22,33,44};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</a:t>
            </a:r>
            <a:r>
              <a:rPr kumimoji="1" lang="en-US" altLang="zh-CN" sz="1600" dirty="0"/>
              <a:t>exam ob2[4] = {55,66};</a:t>
            </a:r>
            <a:endParaRPr kumimoji="1" lang="zh-CN" altLang="en-US" sz="1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for (int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 =0;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&lt;4;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&lt;&lt;ob1[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].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600" dirty="0">
                <a:ea typeface="宋体" panose="02010600030101010101" pitchFamily="2" charset="-122"/>
              </a:rPr>
              <a:t>()&lt;&lt;‘ ‘;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6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for (int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 =0;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&lt;4;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++)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   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600" dirty="0">
                <a:ea typeface="宋体" panose="02010600030101010101" pitchFamily="2" charset="-122"/>
              </a:rPr>
              <a:t>&lt;&lt;ob2[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i</a:t>
            </a:r>
            <a:r>
              <a:rPr kumimoji="1" lang="en-US" altLang="zh-CN" sz="1600" dirty="0">
                <a:ea typeface="宋体" panose="02010600030101010101" pitchFamily="2" charset="-122"/>
              </a:rPr>
              <a:t>].</a:t>
            </a:r>
            <a:r>
              <a:rPr kumimoji="1" lang="en-US" altLang="zh-CN" sz="1600" dirty="0" err="1">
                <a:ea typeface="宋体" panose="02010600030101010101" pitchFamily="2" charset="-122"/>
              </a:rPr>
              <a:t>get_x</a:t>
            </a:r>
            <a:r>
              <a:rPr kumimoji="1" lang="en-US" altLang="zh-CN" sz="1600" dirty="0">
                <a:ea typeface="宋体" panose="02010600030101010101" pitchFamily="2" charset="-122"/>
              </a:rPr>
              <a:t>()&lt;&lt;‘ ‘;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ea typeface="宋体" panose="02010600030101010101" pitchFamily="2" charset="-122"/>
              </a:rPr>
              <a:t>  return 0;</a:t>
            </a:r>
            <a:endParaRPr kumimoji="1" lang="en-US" altLang="zh-CN" sz="16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0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有几个数组元素就要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调用几次构造函数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if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构造函数只有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个参数，在定义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对象数组时可以直接在等号后面的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{}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内提供实参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4" y="4171358"/>
            <a:ext cx="3241255" cy="1923696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36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“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exam ob1[4] = {11,22,33,44};”</a:t>
              </a:r>
            </a:p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中先后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4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次调用带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个参数的构造函数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4845350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exam ob2[4] = {55,66};”</a:t>
              </a:r>
            </a:p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中先调用带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个参数的构造函数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2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次，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再调用不带参数的构造函数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</p:spTree>
    <p:extLst>
      <p:ext uri="{BB962C8B-B14F-4D97-AF65-F5344CB8AC3E}">
        <p14:creationId xmlns:p14="http://schemas.microsoft.com/office/powerpoint/2010/main" val="6306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4149404" y="1615937"/>
            <a:ext cx="3929275" cy="2316806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当各个元素的初始值相同时，可以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在类中定义不带参数的构造函数或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带有默认参数值的构造函数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2"/>
            </p:custDataLst>
          </p:nvPr>
        </p:nvGrpSpPr>
        <p:grpSpPr>
          <a:xfrm>
            <a:off x="4149407" y="4144725"/>
            <a:ext cx="3929272" cy="2380362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10392" y="4951568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当各元素对象的初值要求为不同时，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需要定义带参数（无默认值）的构造函数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对象数组</a:t>
            </a:r>
          </a:p>
        </p:txBody>
      </p:sp>
    </p:spTree>
    <p:extLst>
      <p:ext uri="{BB962C8B-B14F-4D97-AF65-F5344CB8AC3E}">
        <p14:creationId xmlns:p14="http://schemas.microsoft.com/office/powerpoint/2010/main" val="2316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3877985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对象指针就是用于存放对象</a:t>
            </a:r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地址的变量</a:t>
            </a:r>
          </a:p>
        </p:txBody>
      </p:sp>
      <p:sp>
        <p:nvSpPr>
          <p:cNvPr id="13" name="千图PPT彼岸天：ID 8661124矩形 12"/>
          <p:cNvSpPr/>
          <p:nvPr>
            <p:custDataLst>
              <p:tags r:id="rId1"/>
            </p:custDataLst>
          </p:nvPr>
        </p:nvSpPr>
        <p:spPr>
          <a:xfrm>
            <a:off x="5339914" y="3824787"/>
            <a:ext cx="5757905" cy="246284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当用指向对象的指针来访问对象成员时，用“</a:t>
            </a:r>
            <a:r>
              <a:rPr lang="en-US" altLang="zh-CN" sz="2000" dirty="0"/>
              <a:t>-&gt;”</a:t>
            </a:r>
            <a:r>
              <a:rPr lang="zh-CN" altLang="en-US" sz="2000" dirty="0"/>
              <a:t>操作符</a:t>
            </a:r>
          </a:p>
        </p:txBody>
      </p:sp>
      <p:sp>
        <p:nvSpPr>
          <p:cNvPr id="14" name="千图PPT彼岸天：ID 8661124矩形 13"/>
          <p:cNvSpPr/>
          <p:nvPr>
            <p:custDataLst>
              <p:tags r:id="rId2"/>
            </p:custDataLst>
          </p:nvPr>
        </p:nvSpPr>
        <p:spPr>
          <a:xfrm>
            <a:off x="5339913" y="3096547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 * 对象指针名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5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对象指针</a:t>
            </a:r>
          </a:p>
        </p:txBody>
      </p:sp>
    </p:spTree>
    <p:extLst>
      <p:ext uri="{BB962C8B-B14F-4D97-AF65-F5344CB8AC3E}">
        <p14:creationId xmlns:p14="http://schemas.microsoft.com/office/powerpoint/2010/main" val="2813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8" grpId="0" animBg="1"/>
      <p:bldP spid="17" grpId="0" animBg="1"/>
      <p:bldP spid="6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4898675" y="40579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对象指针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5915024" y="2454591"/>
            <a:ext cx="2936013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a:x=1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b:x=2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D64006-6D41-428E-8A05-7CE0DB482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4105275" cy="58689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# include&lt;iostream&gt;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using namespace std;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class A{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A(int x1)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 x = x1;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void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disp</a:t>
            </a:r>
            <a:r>
              <a:rPr kumimoji="1" lang="en-US" altLang="zh-CN" sz="1800" dirty="0">
                <a:ea typeface="宋体" panose="02010600030101010101" pitchFamily="2" charset="-122"/>
              </a:rPr>
              <a:t>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{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&lt;&lt;“x=”&lt;&lt;x&lt;&lt;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 private</a:t>
            </a:r>
            <a:r>
              <a:rPr kumimoji="1" lang="zh-CN" altLang="en-US" sz="1800" dirty="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      int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 A a(1),b(2);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cout</a:t>
            </a:r>
            <a:r>
              <a:rPr kumimoji="1" lang="en-US" altLang="zh-CN" sz="1800" dirty="0">
                <a:ea typeface="宋体" panose="02010600030101010101" pitchFamily="2" charset="-122"/>
              </a:rPr>
              <a:t>&lt;&lt;“a:”;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a.disp</a:t>
            </a:r>
            <a:r>
              <a:rPr kumimoji="1" lang="en-US" altLang="zh-CN" sz="1800" dirty="0">
                <a:ea typeface="宋体" panose="02010600030101010101" pitchFamily="2" charset="-122"/>
              </a:rPr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  </a:t>
            </a:r>
            <a:r>
              <a:rPr kumimoji="1" lang="en-US" altLang="zh-CN" sz="1800" dirty="0" err="1"/>
              <a:t>cout</a:t>
            </a:r>
            <a:r>
              <a:rPr kumimoji="1" lang="en-US" altLang="zh-CN" sz="1800" dirty="0"/>
              <a:t>&lt;&lt;“b:”;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</a:t>
            </a:r>
            <a:r>
              <a:rPr kumimoji="1" lang="en-US" altLang="zh-CN" sz="1800" dirty="0" err="1"/>
              <a:t>b.disp</a:t>
            </a:r>
            <a:r>
              <a:rPr kumimoji="1" lang="en-US" altLang="zh-CN" sz="1800" dirty="0"/>
              <a:t>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54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10339" y="2531392"/>
            <a:ext cx="3773538" cy="3440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struct Complex{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double real;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double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imag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void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init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(double r, double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{……}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void </a:t>
            </a:r>
            <a:r>
              <a:rPr lang="en-US" altLang="zh-CN" sz="2000" dirty="0" err="1">
                <a:solidFill>
                  <a:schemeClr val="dk1">
                    <a:lumMod val="100000"/>
                  </a:schemeClr>
                </a:solidFill>
              </a:rPr>
              <a:t>abscomplex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   {……}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} A;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9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en-US" altLang="zh-CN" b="1" dirty="0">
                <a:solidFill>
                  <a:schemeClr val="accent1"/>
                </a:solidFill>
              </a:rPr>
              <a:t>C++</a:t>
            </a:r>
            <a:r>
              <a:rPr lang="zh-CN" altLang="en-US" b="1" dirty="0">
                <a:solidFill>
                  <a:schemeClr val="accent1"/>
                </a:solidFill>
              </a:rPr>
              <a:t>对结构体扩充，结构体中不仅有数据，还可以有函数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 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Line 5">
            <a:extLst>
              <a:ext uri="{FF2B5EF4-FFF2-40B4-BE49-F238E27FC236}">
                <a16:creationId xmlns:a16="http://schemas.microsoft.com/office/drawing/2014/main" id="{201D8FFF-A802-4D4B-AAAF-EBD81BD692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15558" y="3648722"/>
            <a:ext cx="4136994" cy="35511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54">
            <a:extLst>
              <a:ext uri="{FF2B5EF4-FFF2-40B4-BE49-F238E27FC236}">
                <a16:creationId xmlns:a16="http://schemas.microsoft.com/office/drawing/2014/main" id="{0BF2C9E2-5E86-482F-A99D-05D7BA179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138" y="3069284"/>
            <a:ext cx="2879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数据成员</a:t>
            </a: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1782C08C-5B88-4D8E-A25F-EABDEFC4A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12" y="4715628"/>
            <a:ext cx="2879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</a:p>
        </p:txBody>
      </p:sp>
    </p:spTree>
    <p:extLst>
      <p:ext uri="{BB962C8B-B14F-4D97-AF65-F5344CB8AC3E}">
        <p14:creationId xmlns:p14="http://schemas.microsoft.com/office/powerpoint/2010/main" val="1178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24" grpId="0" animBg="1"/>
      <p:bldP spid="25" grpId="0"/>
      <p:bldP spid="28" grpId="0" animBg="1"/>
      <p:bldP spid="27" grpId="0" animBg="1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3577702" y="1544715"/>
            <a:ext cx="4500977" cy="2388028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</a:rPr>
                <a:t>? 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执行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a.disp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()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时，成员函数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disp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怎么会知道现在是对象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a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在调用自己，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从而应该输出对象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a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的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x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值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1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呢？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2"/>
            </p:custDataLst>
          </p:nvPr>
        </p:nvGrpSpPr>
        <p:grpSpPr>
          <a:xfrm>
            <a:off x="3577702" y="4144725"/>
            <a:ext cx="4907421" cy="2380362"/>
            <a:chOff x="885181" y="3940538"/>
            <a:chExt cx="3521259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885181" y="4170941"/>
              <a:ext cx="3521259" cy="1693293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10392" y="4951568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? 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不论对象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a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还是对象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b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调用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disp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函数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时都会调用同一条语句”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cout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&lt;&lt;“x=”&lt;&lt;x&lt;&lt;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endl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;”</a:t>
              </a: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为什么输出值不会搞乱呢？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两个思考</a:t>
            </a:r>
          </a:p>
        </p:txBody>
      </p:sp>
    </p:spTree>
    <p:extLst>
      <p:ext uri="{BB962C8B-B14F-4D97-AF65-F5344CB8AC3E}">
        <p14:creationId xmlns:p14="http://schemas.microsoft.com/office/powerpoint/2010/main" val="20930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圆角矩形 3">
            <a:extLst>
              <a:ext uri="{FF2B5EF4-FFF2-40B4-BE49-F238E27FC236}">
                <a16:creationId xmlns:a16="http://schemas.microsoft.com/office/drawing/2014/main" id="{7F8B0F58-866C-4DDB-A24F-E44DA8720473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</a:p>
        </p:txBody>
      </p:sp>
      <p:grpSp>
        <p:nvGrpSpPr>
          <p:cNvPr id="28" name="千图PPT彼岸天：ID 8661124库_组合 3">
            <a:extLst>
              <a:ext uri="{FF2B5EF4-FFF2-40B4-BE49-F238E27FC236}">
                <a16:creationId xmlns:a16="http://schemas.microsoft.com/office/drawing/2014/main" id="{FA55F083-0BF8-4856-B998-C7FA8CEC3C7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963573" y="2492498"/>
            <a:ext cx="2601366" cy="2619455"/>
            <a:chOff x="1740215" y="2198819"/>
            <a:chExt cx="2601366" cy="261945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4FEFA35-64F4-4AE4-AB9B-40A814EF6EDE}"/>
                </a:ext>
              </a:extLst>
            </p:cNvPr>
            <p:cNvGrpSpPr/>
            <p:nvPr/>
          </p:nvGrpSpPr>
          <p:grpSpPr>
            <a:xfrm>
              <a:off x="1740215" y="2198819"/>
              <a:ext cx="2601366" cy="2619455"/>
              <a:chOff x="2582905" y="2616198"/>
              <a:chExt cx="1076900" cy="108438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D039796-9BB5-4297-AB23-CF3E61DE355A}"/>
                  </a:ext>
                </a:extLst>
              </p:cNvPr>
              <p:cNvGrpSpPr/>
              <p:nvPr/>
            </p:nvGrpSpPr>
            <p:grpSpPr>
              <a:xfrm>
                <a:off x="2582905" y="2616198"/>
                <a:ext cx="1076900" cy="1084389"/>
                <a:chOff x="721926" y="3827665"/>
                <a:chExt cx="2227443" cy="2242936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3465723B-96A9-4457-8C4E-FE0F69160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926" y="3827665"/>
                  <a:ext cx="1125537" cy="1716089"/>
                </a:xfrm>
                <a:custGeom>
                  <a:avLst/>
                  <a:gdLst>
                    <a:gd name="T0" fmla="*/ 1004 w 8508"/>
                    <a:gd name="T1" fmla="*/ 12737 h 12977"/>
                    <a:gd name="T2" fmla="*/ 820 w 8508"/>
                    <a:gd name="T3" fmla="*/ 12369 h 12977"/>
                    <a:gd name="T4" fmla="*/ 653 w 8508"/>
                    <a:gd name="T5" fmla="*/ 11991 h 12977"/>
                    <a:gd name="T6" fmla="*/ 505 w 8508"/>
                    <a:gd name="T7" fmla="*/ 11604 h 12977"/>
                    <a:gd name="T8" fmla="*/ 373 w 8508"/>
                    <a:gd name="T9" fmla="*/ 11208 h 12977"/>
                    <a:gd name="T10" fmla="*/ 262 w 8508"/>
                    <a:gd name="T11" fmla="*/ 10804 h 12977"/>
                    <a:gd name="T12" fmla="*/ 169 w 8508"/>
                    <a:gd name="T13" fmla="*/ 10393 h 12977"/>
                    <a:gd name="T14" fmla="*/ 96 w 8508"/>
                    <a:gd name="T15" fmla="*/ 9975 h 12977"/>
                    <a:gd name="T16" fmla="*/ 43 w 8508"/>
                    <a:gd name="T17" fmla="*/ 9549 h 12977"/>
                    <a:gd name="T18" fmla="*/ 11 w 8508"/>
                    <a:gd name="T19" fmla="*/ 9118 h 12977"/>
                    <a:gd name="T20" fmla="*/ 0 w 8508"/>
                    <a:gd name="T21" fmla="*/ 8681 h 12977"/>
                    <a:gd name="T22" fmla="*/ 98 w 8508"/>
                    <a:gd name="T23" fmla="*/ 7374 h 12977"/>
                    <a:gd name="T24" fmla="*/ 381 w 8508"/>
                    <a:gd name="T25" fmla="*/ 6128 h 12977"/>
                    <a:gd name="T26" fmla="*/ 837 w 8508"/>
                    <a:gd name="T27" fmla="*/ 4958 h 12977"/>
                    <a:gd name="T28" fmla="*/ 1449 w 8508"/>
                    <a:gd name="T29" fmla="*/ 3877 h 12977"/>
                    <a:gd name="T30" fmla="*/ 2205 w 8508"/>
                    <a:gd name="T31" fmla="*/ 2899 h 12977"/>
                    <a:gd name="T32" fmla="*/ 3090 w 8508"/>
                    <a:gd name="T33" fmla="*/ 2039 h 12977"/>
                    <a:gd name="T34" fmla="*/ 4089 w 8508"/>
                    <a:gd name="T35" fmla="*/ 1311 h 12977"/>
                    <a:gd name="T36" fmla="*/ 5190 w 8508"/>
                    <a:gd name="T37" fmla="*/ 729 h 12977"/>
                    <a:gd name="T38" fmla="*/ 6377 w 8508"/>
                    <a:gd name="T39" fmla="*/ 308 h 12977"/>
                    <a:gd name="T40" fmla="*/ 7636 w 8508"/>
                    <a:gd name="T41" fmla="*/ 61 h 12977"/>
                    <a:gd name="T42" fmla="*/ 8508 w 8508"/>
                    <a:gd name="T43" fmla="*/ 4795 h 12977"/>
                    <a:gd name="T44" fmla="*/ 7939 w 8508"/>
                    <a:gd name="T45" fmla="*/ 4863 h 12977"/>
                    <a:gd name="T46" fmla="*/ 7398 w 8508"/>
                    <a:gd name="T47" fmla="*/ 5008 h 12977"/>
                    <a:gd name="T48" fmla="*/ 6890 w 8508"/>
                    <a:gd name="T49" fmla="*/ 5227 h 12977"/>
                    <a:gd name="T50" fmla="*/ 6424 w 8508"/>
                    <a:gd name="T51" fmla="*/ 5514 h 12977"/>
                    <a:gd name="T52" fmla="*/ 6004 w 8508"/>
                    <a:gd name="T53" fmla="*/ 5860 h 12977"/>
                    <a:gd name="T54" fmla="*/ 5636 w 8508"/>
                    <a:gd name="T55" fmla="*/ 6262 h 12977"/>
                    <a:gd name="T56" fmla="*/ 5326 w 8508"/>
                    <a:gd name="T57" fmla="*/ 6712 h 12977"/>
                    <a:gd name="T58" fmla="*/ 5082 w 8508"/>
                    <a:gd name="T59" fmla="*/ 7205 h 12977"/>
                    <a:gd name="T60" fmla="*/ 4909 w 8508"/>
                    <a:gd name="T61" fmla="*/ 7734 h 12977"/>
                    <a:gd name="T62" fmla="*/ 4812 w 8508"/>
                    <a:gd name="T63" fmla="*/ 8293 h 12977"/>
                    <a:gd name="T64" fmla="*/ 4792 w 8508"/>
                    <a:gd name="T65" fmla="*/ 8745 h 12977"/>
                    <a:gd name="T66" fmla="*/ 4801 w 8508"/>
                    <a:gd name="T67" fmla="*/ 8937 h 12977"/>
                    <a:gd name="T68" fmla="*/ 4817 w 8508"/>
                    <a:gd name="T69" fmla="*/ 9127 h 12977"/>
                    <a:gd name="T70" fmla="*/ 4843 w 8508"/>
                    <a:gd name="T71" fmla="*/ 9314 h 12977"/>
                    <a:gd name="T72" fmla="*/ 4878 w 8508"/>
                    <a:gd name="T73" fmla="*/ 9497 h 12977"/>
                    <a:gd name="T74" fmla="*/ 4922 w 8508"/>
                    <a:gd name="T75" fmla="*/ 9678 h 12977"/>
                    <a:gd name="T76" fmla="*/ 4973 w 8508"/>
                    <a:gd name="T77" fmla="*/ 9855 h 12977"/>
                    <a:gd name="T78" fmla="*/ 5032 w 8508"/>
                    <a:gd name="T79" fmla="*/ 10029 h 12977"/>
                    <a:gd name="T80" fmla="*/ 5101 w 8508"/>
                    <a:gd name="T81" fmla="*/ 10199 h 12977"/>
                    <a:gd name="T82" fmla="*/ 5176 w 8508"/>
                    <a:gd name="T83" fmla="*/ 10365 h 12977"/>
                    <a:gd name="T84" fmla="*/ 5258 w 8508"/>
                    <a:gd name="T85" fmla="*/ 10527 h 12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1135" y="12977"/>
                      </a:moveTo>
                      <a:lnTo>
                        <a:pt x="1069" y="12857"/>
                      </a:lnTo>
                      <a:lnTo>
                        <a:pt x="1004" y="12737"/>
                      </a:lnTo>
                      <a:lnTo>
                        <a:pt x="941" y="12615"/>
                      </a:lnTo>
                      <a:lnTo>
                        <a:pt x="879" y="12493"/>
                      </a:lnTo>
                      <a:lnTo>
                        <a:pt x="820" y="12369"/>
                      </a:lnTo>
                      <a:lnTo>
                        <a:pt x="763" y="12244"/>
                      </a:lnTo>
                      <a:lnTo>
                        <a:pt x="706" y="12118"/>
                      </a:lnTo>
                      <a:lnTo>
                        <a:pt x="653" y="11991"/>
                      </a:lnTo>
                      <a:lnTo>
                        <a:pt x="601" y="11863"/>
                      </a:lnTo>
                      <a:lnTo>
                        <a:pt x="552" y="11734"/>
                      </a:lnTo>
                      <a:lnTo>
                        <a:pt x="505" y="11604"/>
                      </a:lnTo>
                      <a:lnTo>
                        <a:pt x="459" y="11473"/>
                      </a:lnTo>
                      <a:lnTo>
                        <a:pt x="416" y="11341"/>
                      </a:lnTo>
                      <a:lnTo>
                        <a:pt x="373" y="11208"/>
                      </a:lnTo>
                      <a:lnTo>
                        <a:pt x="334" y="11074"/>
                      </a:lnTo>
                      <a:lnTo>
                        <a:pt x="297" y="10940"/>
                      </a:lnTo>
                      <a:lnTo>
                        <a:pt x="262" y="10804"/>
                      </a:lnTo>
                      <a:lnTo>
                        <a:pt x="229" y="10668"/>
                      </a:lnTo>
                      <a:lnTo>
                        <a:pt x="198" y="10530"/>
                      </a:lnTo>
                      <a:lnTo>
                        <a:pt x="169" y="10393"/>
                      </a:lnTo>
                      <a:lnTo>
                        <a:pt x="142" y="10254"/>
                      </a:lnTo>
                      <a:lnTo>
                        <a:pt x="118" y="10115"/>
                      </a:lnTo>
                      <a:lnTo>
                        <a:pt x="96" y="9975"/>
                      </a:lnTo>
                      <a:lnTo>
                        <a:pt x="76" y="9834"/>
                      </a:lnTo>
                      <a:lnTo>
                        <a:pt x="59" y="9691"/>
                      </a:lnTo>
                      <a:lnTo>
                        <a:pt x="43" y="9549"/>
                      </a:lnTo>
                      <a:lnTo>
                        <a:pt x="30" y="9406"/>
                      </a:lnTo>
                      <a:lnTo>
                        <a:pt x="20" y="9263"/>
                      </a:lnTo>
                      <a:lnTo>
                        <a:pt x="11" y="9118"/>
                      </a:lnTo>
                      <a:lnTo>
                        <a:pt x="4" y="8973"/>
                      </a:lnTo>
                      <a:lnTo>
                        <a:pt x="1" y="8827"/>
                      </a:lnTo>
                      <a:lnTo>
                        <a:pt x="0" y="8681"/>
                      </a:lnTo>
                      <a:lnTo>
                        <a:pt x="11" y="8239"/>
                      </a:lnTo>
                      <a:lnTo>
                        <a:pt x="43" y="7804"/>
                      </a:lnTo>
                      <a:lnTo>
                        <a:pt x="98" y="7374"/>
                      </a:lnTo>
                      <a:lnTo>
                        <a:pt x="173" y="6952"/>
                      </a:lnTo>
                      <a:lnTo>
                        <a:pt x="267" y="6536"/>
                      </a:lnTo>
                      <a:lnTo>
                        <a:pt x="381" y="6128"/>
                      </a:lnTo>
                      <a:lnTo>
                        <a:pt x="514" y="5730"/>
                      </a:lnTo>
                      <a:lnTo>
                        <a:pt x="666" y="5339"/>
                      </a:lnTo>
                      <a:lnTo>
                        <a:pt x="837" y="4958"/>
                      </a:lnTo>
                      <a:lnTo>
                        <a:pt x="1023" y="4587"/>
                      </a:lnTo>
                      <a:lnTo>
                        <a:pt x="1229" y="4226"/>
                      </a:lnTo>
                      <a:lnTo>
                        <a:pt x="1449" y="3877"/>
                      </a:lnTo>
                      <a:lnTo>
                        <a:pt x="1685" y="3538"/>
                      </a:lnTo>
                      <a:lnTo>
                        <a:pt x="1938" y="3213"/>
                      </a:lnTo>
                      <a:lnTo>
                        <a:pt x="2205" y="2899"/>
                      </a:lnTo>
                      <a:lnTo>
                        <a:pt x="2486" y="2598"/>
                      </a:lnTo>
                      <a:lnTo>
                        <a:pt x="2781" y="2312"/>
                      </a:lnTo>
                      <a:lnTo>
                        <a:pt x="3090" y="2039"/>
                      </a:lnTo>
                      <a:lnTo>
                        <a:pt x="3411" y="1781"/>
                      </a:lnTo>
                      <a:lnTo>
                        <a:pt x="3744" y="1538"/>
                      </a:lnTo>
                      <a:lnTo>
                        <a:pt x="4089" y="1311"/>
                      </a:lnTo>
                      <a:lnTo>
                        <a:pt x="4446" y="1101"/>
                      </a:lnTo>
                      <a:lnTo>
                        <a:pt x="4813" y="906"/>
                      </a:lnTo>
                      <a:lnTo>
                        <a:pt x="5190" y="729"/>
                      </a:lnTo>
                      <a:lnTo>
                        <a:pt x="5577" y="570"/>
                      </a:lnTo>
                      <a:lnTo>
                        <a:pt x="5972" y="430"/>
                      </a:lnTo>
                      <a:lnTo>
                        <a:pt x="6377" y="308"/>
                      </a:lnTo>
                      <a:lnTo>
                        <a:pt x="6789" y="205"/>
                      </a:lnTo>
                      <a:lnTo>
                        <a:pt x="7209" y="123"/>
                      </a:lnTo>
                      <a:lnTo>
                        <a:pt x="7636" y="61"/>
                      </a:lnTo>
                      <a:lnTo>
                        <a:pt x="8069" y="20"/>
                      </a:lnTo>
                      <a:lnTo>
                        <a:pt x="8508" y="0"/>
                      </a:lnTo>
                      <a:lnTo>
                        <a:pt x="8508" y="4795"/>
                      </a:lnTo>
                      <a:lnTo>
                        <a:pt x="8316" y="4808"/>
                      </a:lnTo>
                      <a:lnTo>
                        <a:pt x="8126" y="4831"/>
                      </a:lnTo>
                      <a:lnTo>
                        <a:pt x="7939" y="4863"/>
                      </a:lnTo>
                      <a:lnTo>
                        <a:pt x="7755" y="4903"/>
                      </a:lnTo>
                      <a:lnTo>
                        <a:pt x="7575" y="4952"/>
                      </a:lnTo>
                      <a:lnTo>
                        <a:pt x="7398" y="5008"/>
                      </a:lnTo>
                      <a:lnTo>
                        <a:pt x="7225" y="5073"/>
                      </a:lnTo>
                      <a:lnTo>
                        <a:pt x="7055" y="5147"/>
                      </a:lnTo>
                      <a:lnTo>
                        <a:pt x="6890" y="5227"/>
                      </a:lnTo>
                      <a:lnTo>
                        <a:pt x="6731" y="5315"/>
                      </a:lnTo>
                      <a:lnTo>
                        <a:pt x="6574" y="5411"/>
                      </a:lnTo>
                      <a:lnTo>
                        <a:pt x="6424" y="5514"/>
                      </a:lnTo>
                      <a:lnTo>
                        <a:pt x="6278" y="5622"/>
                      </a:lnTo>
                      <a:lnTo>
                        <a:pt x="6138" y="5738"/>
                      </a:lnTo>
                      <a:lnTo>
                        <a:pt x="6004" y="5860"/>
                      </a:lnTo>
                      <a:lnTo>
                        <a:pt x="5876" y="5988"/>
                      </a:lnTo>
                      <a:lnTo>
                        <a:pt x="5753" y="6122"/>
                      </a:lnTo>
                      <a:lnTo>
                        <a:pt x="5636" y="6262"/>
                      </a:lnTo>
                      <a:lnTo>
                        <a:pt x="5526" y="6407"/>
                      </a:lnTo>
                      <a:lnTo>
                        <a:pt x="5423" y="6557"/>
                      </a:lnTo>
                      <a:lnTo>
                        <a:pt x="5326" y="6712"/>
                      </a:lnTo>
                      <a:lnTo>
                        <a:pt x="5237" y="6872"/>
                      </a:lnTo>
                      <a:lnTo>
                        <a:pt x="5156" y="7037"/>
                      </a:lnTo>
                      <a:lnTo>
                        <a:pt x="5082" y="7205"/>
                      </a:lnTo>
                      <a:lnTo>
                        <a:pt x="5016" y="7377"/>
                      </a:lnTo>
                      <a:lnTo>
                        <a:pt x="4959" y="7554"/>
                      </a:lnTo>
                      <a:lnTo>
                        <a:pt x="4909" y="7734"/>
                      </a:lnTo>
                      <a:lnTo>
                        <a:pt x="4867" y="7918"/>
                      </a:lnTo>
                      <a:lnTo>
                        <a:pt x="4835" y="8105"/>
                      </a:lnTo>
                      <a:lnTo>
                        <a:pt x="4812" y="8293"/>
                      </a:lnTo>
                      <a:lnTo>
                        <a:pt x="4797" y="8487"/>
                      </a:lnTo>
                      <a:lnTo>
                        <a:pt x="4792" y="8681"/>
                      </a:lnTo>
                      <a:lnTo>
                        <a:pt x="4792" y="8745"/>
                      </a:lnTo>
                      <a:lnTo>
                        <a:pt x="4795" y="8810"/>
                      </a:lnTo>
                      <a:lnTo>
                        <a:pt x="4797" y="8874"/>
                      </a:lnTo>
                      <a:lnTo>
                        <a:pt x="4801" y="8937"/>
                      </a:lnTo>
                      <a:lnTo>
                        <a:pt x="4805" y="9001"/>
                      </a:lnTo>
                      <a:lnTo>
                        <a:pt x="4811" y="9064"/>
                      </a:lnTo>
                      <a:lnTo>
                        <a:pt x="4817" y="9127"/>
                      </a:lnTo>
                      <a:lnTo>
                        <a:pt x="4825" y="9190"/>
                      </a:lnTo>
                      <a:lnTo>
                        <a:pt x="4834" y="9252"/>
                      </a:lnTo>
                      <a:lnTo>
                        <a:pt x="4843" y="9314"/>
                      </a:lnTo>
                      <a:lnTo>
                        <a:pt x="4854" y="9376"/>
                      </a:lnTo>
                      <a:lnTo>
                        <a:pt x="4866" y="9436"/>
                      </a:lnTo>
                      <a:lnTo>
                        <a:pt x="4878" y="9497"/>
                      </a:lnTo>
                      <a:lnTo>
                        <a:pt x="4892" y="9558"/>
                      </a:lnTo>
                      <a:lnTo>
                        <a:pt x="4906" y="9619"/>
                      </a:lnTo>
                      <a:lnTo>
                        <a:pt x="4922" y="9678"/>
                      </a:lnTo>
                      <a:lnTo>
                        <a:pt x="4938" y="9738"/>
                      </a:lnTo>
                      <a:lnTo>
                        <a:pt x="4955" y="9797"/>
                      </a:lnTo>
                      <a:lnTo>
                        <a:pt x="4973" y="9855"/>
                      </a:lnTo>
                      <a:lnTo>
                        <a:pt x="4992" y="9914"/>
                      </a:lnTo>
                      <a:lnTo>
                        <a:pt x="5012" y="9971"/>
                      </a:lnTo>
                      <a:lnTo>
                        <a:pt x="5032" y="10029"/>
                      </a:lnTo>
                      <a:lnTo>
                        <a:pt x="5054" y="10086"/>
                      </a:lnTo>
                      <a:lnTo>
                        <a:pt x="5077" y="10143"/>
                      </a:lnTo>
                      <a:lnTo>
                        <a:pt x="5101" y="10199"/>
                      </a:lnTo>
                      <a:lnTo>
                        <a:pt x="5125" y="10255"/>
                      </a:lnTo>
                      <a:lnTo>
                        <a:pt x="5150" y="10310"/>
                      </a:lnTo>
                      <a:lnTo>
                        <a:pt x="5176" y="10365"/>
                      </a:lnTo>
                      <a:lnTo>
                        <a:pt x="5202" y="10420"/>
                      </a:lnTo>
                      <a:lnTo>
                        <a:pt x="5230" y="10474"/>
                      </a:lnTo>
                      <a:lnTo>
                        <a:pt x="5258" y="10527"/>
                      </a:lnTo>
                      <a:lnTo>
                        <a:pt x="5287" y="10579"/>
                      </a:lnTo>
                      <a:lnTo>
                        <a:pt x="1135" y="1297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38331E1A-FBC8-4C3F-B53B-CFF62A7CE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355" y="5211763"/>
                  <a:ext cx="1947863" cy="858838"/>
                </a:xfrm>
                <a:custGeom>
                  <a:avLst/>
                  <a:gdLst>
                    <a:gd name="T0" fmla="*/ 252217063 w 14736"/>
                    <a:gd name="T1" fmla="*/ 49939682 h 6488"/>
                    <a:gd name="T2" fmla="*/ 243445731 w 14736"/>
                    <a:gd name="T3" fmla="*/ 61101664 h 6488"/>
                    <a:gd name="T4" fmla="*/ 233696106 w 14736"/>
                    <a:gd name="T5" fmla="*/ 71387467 h 6488"/>
                    <a:gd name="T6" fmla="*/ 223037716 w 14736"/>
                    <a:gd name="T7" fmla="*/ 80727066 h 6488"/>
                    <a:gd name="T8" fmla="*/ 211523302 w 14736"/>
                    <a:gd name="T9" fmla="*/ 89032829 h 6488"/>
                    <a:gd name="T10" fmla="*/ 199257555 w 14736"/>
                    <a:gd name="T11" fmla="*/ 96287150 h 6488"/>
                    <a:gd name="T12" fmla="*/ 186275371 w 14736"/>
                    <a:gd name="T13" fmla="*/ 102349980 h 6488"/>
                    <a:gd name="T14" fmla="*/ 172646807 w 14736"/>
                    <a:gd name="T15" fmla="*/ 107203844 h 6488"/>
                    <a:gd name="T16" fmla="*/ 158494001 w 14736"/>
                    <a:gd name="T17" fmla="*/ 110760980 h 6488"/>
                    <a:gd name="T18" fmla="*/ 143834402 w 14736"/>
                    <a:gd name="T19" fmla="*/ 112951229 h 6488"/>
                    <a:gd name="T20" fmla="*/ 128738199 w 14736"/>
                    <a:gd name="T21" fmla="*/ 113687224 h 6488"/>
                    <a:gd name="T22" fmla="*/ 113641865 w 14736"/>
                    <a:gd name="T23" fmla="*/ 112951229 h 6488"/>
                    <a:gd name="T24" fmla="*/ 98982266 w 14736"/>
                    <a:gd name="T25" fmla="*/ 110760980 h 6488"/>
                    <a:gd name="T26" fmla="*/ 84829460 w 14736"/>
                    <a:gd name="T27" fmla="*/ 107203844 h 6488"/>
                    <a:gd name="T28" fmla="*/ 71200896 w 14736"/>
                    <a:gd name="T29" fmla="*/ 102349980 h 6488"/>
                    <a:gd name="T30" fmla="*/ 58218712 w 14736"/>
                    <a:gd name="T31" fmla="*/ 96287150 h 6488"/>
                    <a:gd name="T32" fmla="*/ 45952964 w 14736"/>
                    <a:gd name="T33" fmla="*/ 89032829 h 6488"/>
                    <a:gd name="T34" fmla="*/ 34438551 w 14736"/>
                    <a:gd name="T35" fmla="*/ 80727066 h 6488"/>
                    <a:gd name="T36" fmla="*/ 23780161 w 14736"/>
                    <a:gd name="T37" fmla="*/ 71387467 h 6488"/>
                    <a:gd name="T38" fmla="*/ 14030535 w 14736"/>
                    <a:gd name="T39" fmla="*/ 61101664 h 6488"/>
                    <a:gd name="T40" fmla="*/ 5259204 w 14736"/>
                    <a:gd name="T41" fmla="*/ 49939682 h 6488"/>
                    <a:gd name="T42" fmla="*/ 72616190 w 14736"/>
                    <a:gd name="T43" fmla="*/ 0 h 6488"/>
                    <a:gd name="T44" fmla="*/ 76267904 w 14736"/>
                    <a:gd name="T45" fmla="*/ 4853732 h 6488"/>
                    <a:gd name="T46" fmla="*/ 80339038 w 14736"/>
                    <a:gd name="T47" fmla="*/ 9392151 h 6488"/>
                    <a:gd name="T48" fmla="*/ 84794564 w 14736"/>
                    <a:gd name="T49" fmla="*/ 13527493 h 6488"/>
                    <a:gd name="T50" fmla="*/ 89599451 w 14736"/>
                    <a:gd name="T51" fmla="*/ 17259890 h 6488"/>
                    <a:gd name="T52" fmla="*/ 94736384 w 14736"/>
                    <a:gd name="T53" fmla="*/ 20571606 h 6488"/>
                    <a:gd name="T54" fmla="*/ 100187916 w 14736"/>
                    <a:gd name="T55" fmla="*/ 23410351 h 6488"/>
                    <a:gd name="T56" fmla="*/ 105883987 w 14736"/>
                    <a:gd name="T57" fmla="*/ 25758389 h 6488"/>
                    <a:gd name="T58" fmla="*/ 111859628 w 14736"/>
                    <a:gd name="T59" fmla="*/ 27580772 h 6488"/>
                    <a:gd name="T60" fmla="*/ 118027464 w 14736"/>
                    <a:gd name="T61" fmla="*/ 28859895 h 6488"/>
                    <a:gd name="T62" fmla="*/ 124387496 w 14736"/>
                    <a:gd name="T63" fmla="*/ 29560812 h 6488"/>
                    <a:gd name="T64" fmla="*/ 130922143 w 14736"/>
                    <a:gd name="T65" fmla="*/ 29665917 h 6488"/>
                    <a:gd name="T66" fmla="*/ 137352100 w 14736"/>
                    <a:gd name="T67" fmla="*/ 29175341 h 6488"/>
                    <a:gd name="T68" fmla="*/ 143589862 w 14736"/>
                    <a:gd name="T69" fmla="*/ 28071348 h 6488"/>
                    <a:gd name="T70" fmla="*/ 149617847 w 14736"/>
                    <a:gd name="T71" fmla="*/ 26424227 h 6488"/>
                    <a:gd name="T72" fmla="*/ 155418741 w 14736"/>
                    <a:gd name="T73" fmla="*/ 24233846 h 6488"/>
                    <a:gd name="T74" fmla="*/ 160957646 w 14736"/>
                    <a:gd name="T75" fmla="*/ 21570495 h 6488"/>
                    <a:gd name="T76" fmla="*/ 166181953 w 14736"/>
                    <a:gd name="T77" fmla="*/ 18416304 h 6488"/>
                    <a:gd name="T78" fmla="*/ 171126691 w 14736"/>
                    <a:gd name="T79" fmla="*/ 14824222 h 6488"/>
                    <a:gd name="T80" fmla="*/ 175687038 w 14736"/>
                    <a:gd name="T81" fmla="*/ 10811457 h 6488"/>
                    <a:gd name="T82" fmla="*/ 179897891 w 14736"/>
                    <a:gd name="T83" fmla="*/ 6395749 h 6488"/>
                    <a:gd name="T84" fmla="*/ 183689456 w 14736"/>
                    <a:gd name="T85" fmla="*/ 1647121 h 648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4736" h="6488">
                      <a:moveTo>
                        <a:pt x="14736" y="2398"/>
                      </a:moveTo>
                      <a:lnTo>
                        <a:pt x="14589" y="2626"/>
                      </a:lnTo>
                      <a:lnTo>
                        <a:pt x="14435" y="2850"/>
                      </a:lnTo>
                      <a:lnTo>
                        <a:pt x="14273" y="3067"/>
                      </a:lnTo>
                      <a:lnTo>
                        <a:pt x="14106" y="3280"/>
                      </a:lnTo>
                      <a:lnTo>
                        <a:pt x="13933" y="3487"/>
                      </a:lnTo>
                      <a:lnTo>
                        <a:pt x="13753" y="3688"/>
                      </a:lnTo>
                      <a:lnTo>
                        <a:pt x="13567" y="3884"/>
                      </a:lnTo>
                      <a:lnTo>
                        <a:pt x="13375" y="4074"/>
                      </a:lnTo>
                      <a:lnTo>
                        <a:pt x="13177" y="4258"/>
                      </a:lnTo>
                      <a:lnTo>
                        <a:pt x="12973" y="4436"/>
                      </a:lnTo>
                      <a:lnTo>
                        <a:pt x="12765" y="4607"/>
                      </a:lnTo>
                      <a:lnTo>
                        <a:pt x="12550" y="4772"/>
                      </a:lnTo>
                      <a:lnTo>
                        <a:pt x="12331" y="4930"/>
                      </a:lnTo>
                      <a:lnTo>
                        <a:pt x="12106" y="5081"/>
                      </a:lnTo>
                      <a:lnTo>
                        <a:pt x="11876" y="5227"/>
                      </a:lnTo>
                      <a:lnTo>
                        <a:pt x="11643" y="5365"/>
                      </a:lnTo>
                      <a:lnTo>
                        <a:pt x="11404" y="5495"/>
                      </a:lnTo>
                      <a:lnTo>
                        <a:pt x="11160" y="5618"/>
                      </a:lnTo>
                      <a:lnTo>
                        <a:pt x="10912" y="5734"/>
                      </a:lnTo>
                      <a:lnTo>
                        <a:pt x="10661" y="5841"/>
                      </a:lnTo>
                      <a:lnTo>
                        <a:pt x="10405" y="5942"/>
                      </a:lnTo>
                      <a:lnTo>
                        <a:pt x="10145" y="6034"/>
                      </a:lnTo>
                      <a:lnTo>
                        <a:pt x="9881" y="6118"/>
                      </a:lnTo>
                      <a:lnTo>
                        <a:pt x="9614" y="6194"/>
                      </a:lnTo>
                      <a:lnTo>
                        <a:pt x="9344" y="6262"/>
                      </a:lnTo>
                      <a:lnTo>
                        <a:pt x="9071" y="6321"/>
                      </a:lnTo>
                      <a:lnTo>
                        <a:pt x="8794" y="6372"/>
                      </a:lnTo>
                      <a:lnTo>
                        <a:pt x="8514" y="6413"/>
                      </a:lnTo>
                      <a:lnTo>
                        <a:pt x="8232" y="6446"/>
                      </a:lnTo>
                      <a:lnTo>
                        <a:pt x="7946" y="6470"/>
                      </a:lnTo>
                      <a:lnTo>
                        <a:pt x="7658" y="6484"/>
                      </a:lnTo>
                      <a:lnTo>
                        <a:pt x="7368" y="6488"/>
                      </a:lnTo>
                      <a:lnTo>
                        <a:pt x="7078" y="6484"/>
                      </a:lnTo>
                      <a:lnTo>
                        <a:pt x="6790" y="6470"/>
                      </a:lnTo>
                      <a:lnTo>
                        <a:pt x="6504" y="6446"/>
                      </a:lnTo>
                      <a:lnTo>
                        <a:pt x="6222" y="6413"/>
                      </a:lnTo>
                      <a:lnTo>
                        <a:pt x="5942" y="6372"/>
                      </a:lnTo>
                      <a:lnTo>
                        <a:pt x="5665" y="6321"/>
                      </a:lnTo>
                      <a:lnTo>
                        <a:pt x="5392" y="6262"/>
                      </a:lnTo>
                      <a:lnTo>
                        <a:pt x="5122" y="6194"/>
                      </a:lnTo>
                      <a:lnTo>
                        <a:pt x="4855" y="6118"/>
                      </a:lnTo>
                      <a:lnTo>
                        <a:pt x="4591" y="6034"/>
                      </a:lnTo>
                      <a:lnTo>
                        <a:pt x="4331" y="5942"/>
                      </a:lnTo>
                      <a:lnTo>
                        <a:pt x="4075" y="5841"/>
                      </a:lnTo>
                      <a:lnTo>
                        <a:pt x="3824" y="5734"/>
                      </a:lnTo>
                      <a:lnTo>
                        <a:pt x="3576" y="5618"/>
                      </a:lnTo>
                      <a:lnTo>
                        <a:pt x="3332" y="5495"/>
                      </a:lnTo>
                      <a:lnTo>
                        <a:pt x="3093" y="5365"/>
                      </a:lnTo>
                      <a:lnTo>
                        <a:pt x="2860" y="5227"/>
                      </a:lnTo>
                      <a:lnTo>
                        <a:pt x="2630" y="5081"/>
                      </a:lnTo>
                      <a:lnTo>
                        <a:pt x="2405" y="4930"/>
                      </a:lnTo>
                      <a:lnTo>
                        <a:pt x="2186" y="4772"/>
                      </a:lnTo>
                      <a:lnTo>
                        <a:pt x="1971" y="4607"/>
                      </a:lnTo>
                      <a:lnTo>
                        <a:pt x="1763" y="4436"/>
                      </a:lnTo>
                      <a:lnTo>
                        <a:pt x="1559" y="4258"/>
                      </a:lnTo>
                      <a:lnTo>
                        <a:pt x="1361" y="4074"/>
                      </a:lnTo>
                      <a:lnTo>
                        <a:pt x="1169" y="3884"/>
                      </a:lnTo>
                      <a:lnTo>
                        <a:pt x="983" y="3688"/>
                      </a:lnTo>
                      <a:lnTo>
                        <a:pt x="803" y="3487"/>
                      </a:lnTo>
                      <a:lnTo>
                        <a:pt x="630" y="3280"/>
                      </a:lnTo>
                      <a:lnTo>
                        <a:pt x="463" y="3067"/>
                      </a:lnTo>
                      <a:lnTo>
                        <a:pt x="301" y="2850"/>
                      </a:lnTo>
                      <a:lnTo>
                        <a:pt x="147" y="2626"/>
                      </a:lnTo>
                      <a:lnTo>
                        <a:pt x="0" y="2399"/>
                      </a:lnTo>
                      <a:lnTo>
                        <a:pt x="4156" y="0"/>
                      </a:lnTo>
                      <a:lnTo>
                        <a:pt x="4223" y="94"/>
                      </a:lnTo>
                      <a:lnTo>
                        <a:pt x="4292" y="187"/>
                      </a:lnTo>
                      <a:lnTo>
                        <a:pt x="4365" y="277"/>
                      </a:lnTo>
                      <a:lnTo>
                        <a:pt x="4440" y="366"/>
                      </a:lnTo>
                      <a:lnTo>
                        <a:pt x="4518" y="452"/>
                      </a:lnTo>
                      <a:lnTo>
                        <a:pt x="4598" y="536"/>
                      </a:lnTo>
                      <a:lnTo>
                        <a:pt x="4681" y="617"/>
                      </a:lnTo>
                      <a:lnTo>
                        <a:pt x="4766" y="696"/>
                      </a:lnTo>
                      <a:lnTo>
                        <a:pt x="4853" y="772"/>
                      </a:lnTo>
                      <a:lnTo>
                        <a:pt x="4942" y="846"/>
                      </a:lnTo>
                      <a:lnTo>
                        <a:pt x="5035" y="917"/>
                      </a:lnTo>
                      <a:lnTo>
                        <a:pt x="5128" y="985"/>
                      </a:lnTo>
                      <a:lnTo>
                        <a:pt x="5225" y="1051"/>
                      </a:lnTo>
                      <a:lnTo>
                        <a:pt x="5322" y="1114"/>
                      </a:lnTo>
                      <a:lnTo>
                        <a:pt x="5422" y="1174"/>
                      </a:lnTo>
                      <a:lnTo>
                        <a:pt x="5524" y="1231"/>
                      </a:lnTo>
                      <a:lnTo>
                        <a:pt x="5628" y="1285"/>
                      </a:lnTo>
                      <a:lnTo>
                        <a:pt x="5734" y="1336"/>
                      </a:lnTo>
                      <a:lnTo>
                        <a:pt x="5841" y="1383"/>
                      </a:lnTo>
                      <a:lnTo>
                        <a:pt x="5950" y="1428"/>
                      </a:lnTo>
                      <a:lnTo>
                        <a:pt x="6060" y="1470"/>
                      </a:lnTo>
                      <a:lnTo>
                        <a:pt x="6173" y="1508"/>
                      </a:lnTo>
                      <a:lnTo>
                        <a:pt x="6287" y="1543"/>
                      </a:lnTo>
                      <a:lnTo>
                        <a:pt x="6402" y="1574"/>
                      </a:lnTo>
                      <a:lnTo>
                        <a:pt x="6518" y="1602"/>
                      </a:lnTo>
                      <a:lnTo>
                        <a:pt x="6637" y="1627"/>
                      </a:lnTo>
                      <a:lnTo>
                        <a:pt x="6755" y="1647"/>
                      </a:lnTo>
                      <a:lnTo>
                        <a:pt x="6875" y="1665"/>
                      </a:lnTo>
                      <a:lnTo>
                        <a:pt x="6997" y="1678"/>
                      </a:lnTo>
                      <a:lnTo>
                        <a:pt x="7119" y="1687"/>
                      </a:lnTo>
                      <a:lnTo>
                        <a:pt x="7243" y="1693"/>
                      </a:lnTo>
                      <a:lnTo>
                        <a:pt x="7368" y="1695"/>
                      </a:lnTo>
                      <a:lnTo>
                        <a:pt x="7493" y="1693"/>
                      </a:lnTo>
                      <a:lnTo>
                        <a:pt x="7617" y="1687"/>
                      </a:lnTo>
                      <a:lnTo>
                        <a:pt x="7739" y="1678"/>
                      </a:lnTo>
                      <a:lnTo>
                        <a:pt x="7861" y="1665"/>
                      </a:lnTo>
                      <a:lnTo>
                        <a:pt x="7981" y="1647"/>
                      </a:lnTo>
                      <a:lnTo>
                        <a:pt x="8099" y="1627"/>
                      </a:lnTo>
                      <a:lnTo>
                        <a:pt x="8218" y="1602"/>
                      </a:lnTo>
                      <a:lnTo>
                        <a:pt x="8334" y="1574"/>
                      </a:lnTo>
                      <a:lnTo>
                        <a:pt x="8449" y="1543"/>
                      </a:lnTo>
                      <a:lnTo>
                        <a:pt x="8563" y="1508"/>
                      </a:lnTo>
                      <a:lnTo>
                        <a:pt x="8676" y="1469"/>
                      </a:lnTo>
                      <a:lnTo>
                        <a:pt x="8786" y="1428"/>
                      </a:lnTo>
                      <a:lnTo>
                        <a:pt x="8895" y="1383"/>
                      </a:lnTo>
                      <a:lnTo>
                        <a:pt x="9002" y="1336"/>
                      </a:lnTo>
                      <a:lnTo>
                        <a:pt x="9108" y="1285"/>
                      </a:lnTo>
                      <a:lnTo>
                        <a:pt x="9212" y="1231"/>
                      </a:lnTo>
                      <a:lnTo>
                        <a:pt x="9314" y="1174"/>
                      </a:lnTo>
                      <a:lnTo>
                        <a:pt x="9414" y="1114"/>
                      </a:lnTo>
                      <a:lnTo>
                        <a:pt x="9511" y="1051"/>
                      </a:lnTo>
                      <a:lnTo>
                        <a:pt x="9608" y="985"/>
                      </a:lnTo>
                      <a:lnTo>
                        <a:pt x="9701" y="917"/>
                      </a:lnTo>
                      <a:lnTo>
                        <a:pt x="9794" y="846"/>
                      </a:lnTo>
                      <a:lnTo>
                        <a:pt x="9883" y="772"/>
                      </a:lnTo>
                      <a:lnTo>
                        <a:pt x="9970" y="696"/>
                      </a:lnTo>
                      <a:lnTo>
                        <a:pt x="10055" y="617"/>
                      </a:lnTo>
                      <a:lnTo>
                        <a:pt x="10138" y="536"/>
                      </a:lnTo>
                      <a:lnTo>
                        <a:pt x="10218" y="452"/>
                      </a:lnTo>
                      <a:lnTo>
                        <a:pt x="10296" y="365"/>
                      </a:lnTo>
                      <a:lnTo>
                        <a:pt x="10371" y="277"/>
                      </a:lnTo>
                      <a:lnTo>
                        <a:pt x="10444" y="187"/>
                      </a:lnTo>
                      <a:lnTo>
                        <a:pt x="10513" y="94"/>
                      </a:lnTo>
                      <a:lnTo>
                        <a:pt x="10580" y="0"/>
                      </a:lnTo>
                      <a:lnTo>
                        <a:pt x="14736" y="2398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543CF2D6-7550-4EC1-BE32-9C144C588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832" y="3827665"/>
                  <a:ext cx="1125537" cy="1716089"/>
                </a:xfrm>
                <a:custGeom>
                  <a:avLst/>
                  <a:gdLst>
                    <a:gd name="T0" fmla="*/ 15260909 w 8508"/>
                    <a:gd name="T1" fmla="*/ 1066786 h 12977"/>
                    <a:gd name="T2" fmla="*/ 37294889 w 8508"/>
                    <a:gd name="T3" fmla="*/ 5368709 h 12977"/>
                    <a:gd name="T4" fmla="*/ 58068659 w 8508"/>
                    <a:gd name="T5" fmla="*/ 12748403 h 12977"/>
                    <a:gd name="T6" fmla="*/ 77337346 w 8508"/>
                    <a:gd name="T7" fmla="*/ 22926312 h 12977"/>
                    <a:gd name="T8" fmla="*/ 94821020 w 8508"/>
                    <a:gd name="T9" fmla="*/ 35657259 h 12977"/>
                    <a:gd name="T10" fmla="*/ 110309471 w 8508"/>
                    <a:gd name="T11" fmla="*/ 50696601 h 12977"/>
                    <a:gd name="T12" fmla="*/ 123540231 w 8508"/>
                    <a:gd name="T13" fmla="*/ 67799427 h 12977"/>
                    <a:gd name="T14" fmla="*/ 134250966 w 8508"/>
                    <a:gd name="T15" fmla="*/ 86703637 h 12977"/>
                    <a:gd name="T16" fmla="*/ 142231464 w 8508"/>
                    <a:gd name="T17" fmla="*/ 107164056 h 12977"/>
                    <a:gd name="T18" fmla="*/ 147184202 w 8508"/>
                    <a:gd name="T19" fmla="*/ 128953626 h 12977"/>
                    <a:gd name="T20" fmla="*/ 148899364 w 8508"/>
                    <a:gd name="T21" fmla="*/ 151809982 h 12977"/>
                    <a:gd name="T22" fmla="*/ 148706880 w 8508"/>
                    <a:gd name="T23" fmla="*/ 159452042 h 12977"/>
                    <a:gd name="T24" fmla="*/ 148146756 w 8508"/>
                    <a:gd name="T25" fmla="*/ 166989234 h 12977"/>
                    <a:gd name="T26" fmla="*/ 147219259 w 8508"/>
                    <a:gd name="T27" fmla="*/ 174438884 h 12977"/>
                    <a:gd name="T28" fmla="*/ 145941718 w 8508"/>
                    <a:gd name="T29" fmla="*/ 181748755 h 12977"/>
                    <a:gd name="T30" fmla="*/ 144314133 w 8508"/>
                    <a:gd name="T31" fmla="*/ 188936171 h 12977"/>
                    <a:gd name="T32" fmla="*/ 142371429 w 8508"/>
                    <a:gd name="T33" fmla="*/ 196001132 h 12977"/>
                    <a:gd name="T34" fmla="*/ 140061351 w 8508"/>
                    <a:gd name="T35" fmla="*/ 202926183 h 12977"/>
                    <a:gd name="T36" fmla="*/ 137471211 w 8508"/>
                    <a:gd name="T37" fmla="*/ 209693999 h 12977"/>
                    <a:gd name="T38" fmla="*/ 134548490 w 8508"/>
                    <a:gd name="T39" fmla="*/ 216304317 h 12977"/>
                    <a:gd name="T40" fmla="*/ 131328245 w 8508"/>
                    <a:gd name="T41" fmla="*/ 222739680 h 12977"/>
                    <a:gd name="T42" fmla="*/ 56371092 w 8508"/>
                    <a:gd name="T43" fmla="*/ 185001480 h 12977"/>
                    <a:gd name="T44" fmla="*/ 57858580 w 8508"/>
                    <a:gd name="T45" fmla="*/ 182220854 h 12977"/>
                    <a:gd name="T46" fmla="*/ 59206236 w 8508"/>
                    <a:gd name="T47" fmla="*/ 179335494 h 12977"/>
                    <a:gd name="T48" fmla="*/ 60448852 w 8508"/>
                    <a:gd name="T49" fmla="*/ 176380046 h 12977"/>
                    <a:gd name="T50" fmla="*/ 61533909 w 8508"/>
                    <a:gd name="T51" fmla="*/ 173372230 h 12977"/>
                    <a:gd name="T52" fmla="*/ 62478868 w 8508"/>
                    <a:gd name="T53" fmla="*/ 170294327 h 12977"/>
                    <a:gd name="T54" fmla="*/ 63283996 w 8508"/>
                    <a:gd name="T55" fmla="*/ 167146601 h 12977"/>
                    <a:gd name="T56" fmla="*/ 63949026 w 8508"/>
                    <a:gd name="T57" fmla="*/ 163963831 h 12977"/>
                    <a:gd name="T58" fmla="*/ 64456497 w 8508"/>
                    <a:gd name="T59" fmla="*/ 160711106 h 12977"/>
                    <a:gd name="T60" fmla="*/ 64806541 w 8508"/>
                    <a:gd name="T61" fmla="*/ 157406013 h 12977"/>
                    <a:gd name="T62" fmla="*/ 64981563 w 8508"/>
                    <a:gd name="T63" fmla="*/ 154065877 h 12977"/>
                    <a:gd name="T64" fmla="*/ 64946638 w 8508"/>
                    <a:gd name="T65" fmla="*/ 148417346 h 12977"/>
                    <a:gd name="T66" fmla="*/ 63721485 w 8508"/>
                    <a:gd name="T67" fmla="*/ 138466892 h 12977"/>
                    <a:gd name="T68" fmla="*/ 61113882 w 8508"/>
                    <a:gd name="T69" fmla="*/ 129006125 h 12977"/>
                    <a:gd name="T70" fmla="*/ 57246069 w 8508"/>
                    <a:gd name="T71" fmla="*/ 120174825 h 12977"/>
                    <a:gd name="T72" fmla="*/ 52188292 w 8508"/>
                    <a:gd name="T73" fmla="*/ 112043077 h 12977"/>
                    <a:gd name="T74" fmla="*/ 46062920 w 8508"/>
                    <a:gd name="T75" fmla="*/ 104715883 h 12977"/>
                    <a:gd name="T76" fmla="*/ 39027514 w 8508"/>
                    <a:gd name="T77" fmla="*/ 98315299 h 12977"/>
                    <a:gd name="T78" fmla="*/ 31099403 w 8508"/>
                    <a:gd name="T79" fmla="*/ 92946590 h 12977"/>
                    <a:gd name="T80" fmla="*/ 22453875 w 8508"/>
                    <a:gd name="T81" fmla="*/ 88714622 h 12977"/>
                    <a:gd name="T82" fmla="*/ 13178373 w 8508"/>
                    <a:gd name="T83" fmla="*/ 85741718 h 12977"/>
                    <a:gd name="T84" fmla="*/ 3360210 w 8508"/>
                    <a:gd name="T85" fmla="*/ 84080378 h 1297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8508" h="12977">
                      <a:moveTo>
                        <a:pt x="0" y="0"/>
                      </a:moveTo>
                      <a:lnTo>
                        <a:pt x="439" y="20"/>
                      </a:lnTo>
                      <a:lnTo>
                        <a:pt x="872" y="61"/>
                      </a:lnTo>
                      <a:lnTo>
                        <a:pt x="1299" y="123"/>
                      </a:lnTo>
                      <a:lnTo>
                        <a:pt x="1719" y="205"/>
                      </a:lnTo>
                      <a:lnTo>
                        <a:pt x="2131" y="307"/>
                      </a:lnTo>
                      <a:lnTo>
                        <a:pt x="2536" y="430"/>
                      </a:lnTo>
                      <a:lnTo>
                        <a:pt x="2931" y="570"/>
                      </a:lnTo>
                      <a:lnTo>
                        <a:pt x="3318" y="729"/>
                      </a:lnTo>
                      <a:lnTo>
                        <a:pt x="3695" y="906"/>
                      </a:lnTo>
                      <a:lnTo>
                        <a:pt x="4062" y="1101"/>
                      </a:lnTo>
                      <a:lnTo>
                        <a:pt x="4419" y="1311"/>
                      </a:lnTo>
                      <a:lnTo>
                        <a:pt x="4764" y="1538"/>
                      </a:lnTo>
                      <a:lnTo>
                        <a:pt x="5097" y="1781"/>
                      </a:lnTo>
                      <a:lnTo>
                        <a:pt x="5418" y="2039"/>
                      </a:lnTo>
                      <a:lnTo>
                        <a:pt x="5727" y="2312"/>
                      </a:lnTo>
                      <a:lnTo>
                        <a:pt x="6022" y="2598"/>
                      </a:lnTo>
                      <a:lnTo>
                        <a:pt x="6303" y="2899"/>
                      </a:lnTo>
                      <a:lnTo>
                        <a:pt x="6570" y="3213"/>
                      </a:lnTo>
                      <a:lnTo>
                        <a:pt x="6823" y="3538"/>
                      </a:lnTo>
                      <a:lnTo>
                        <a:pt x="7059" y="3877"/>
                      </a:lnTo>
                      <a:lnTo>
                        <a:pt x="7279" y="4226"/>
                      </a:lnTo>
                      <a:lnTo>
                        <a:pt x="7485" y="4587"/>
                      </a:lnTo>
                      <a:lnTo>
                        <a:pt x="7671" y="4958"/>
                      </a:lnTo>
                      <a:lnTo>
                        <a:pt x="7842" y="5339"/>
                      </a:lnTo>
                      <a:lnTo>
                        <a:pt x="7994" y="5730"/>
                      </a:lnTo>
                      <a:lnTo>
                        <a:pt x="8127" y="6128"/>
                      </a:lnTo>
                      <a:lnTo>
                        <a:pt x="8241" y="6536"/>
                      </a:lnTo>
                      <a:lnTo>
                        <a:pt x="8335" y="6952"/>
                      </a:lnTo>
                      <a:lnTo>
                        <a:pt x="8410" y="7374"/>
                      </a:lnTo>
                      <a:lnTo>
                        <a:pt x="8465" y="7804"/>
                      </a:lnTo>
                      <a:lnTo>
                        <a:pt x="8497" y="8239"/>
                      </a:lnTo>
                      <a:lnTo>
                        <a:pt x="8508" y="8681"/>
                      </a:lnTo>
                      <a:lnTo>
                        <a:pt x="8507" y="8827"/>
                      </a:lnTo>
                      <a:lnTo>
                        <a:pt x="8504" y="8973"/>
                      </a:lnTo>
                      <a:lnTo>
                        <a:pt x="8497" y="9118"/>
                      </a:lnTo>
                      <a:lnTo>
                        <a:pt x="8488" y="9263"/>
                      </a:lnTo>
                      <a:lnTo>
                        <a:pt x="8478" y="9406"/>
                      </a:lnTo>
                      <a:lnTo>
                        <a:pt x="8465" y="9549"/>
                      </a:lnTo>
                      <a:lnTo>
                        <a:pt x="8449" y="9691"/>
                      </a:lnTo>
                      <a:lnTo>
                        <a:pt x="8432" y="9834"/>
                      </a:lnTo>
                      <a:lnTo>
                        <a:pt x="8412" y="9975"/>
                      </a:lnTo>
                      <a:lnTo>
                        <a:pt x="8390" y="10115"/>
                      </a:lnTo>
                      <a:lnTo>
                        <a:pt x="8366" y="10254"/>
                      </a:lnTo>
                      <a:lnTo>
                        <a:pt x="8339" y="10393"/>
                      </a:lnTo>
                      <a:lnTo>
                        <a:pt x="8310" y="10530"/>
                      </a:lnTo>
                      <a:lnTo>
                        <a:pt x="8279" y="10668"/>
                      </a:lnTo>
                      <a:lnTo>
                        <a:pt x="8246" y="10804"/>
                      </a:lnTo>
                      <a:lnTo>
                        <a:pt x="8211" y="10940"/>
                      </a:lnTo>
                      <a:lnTo>
                        <a:pt x="8174" y="11074"/>
                      </a:lnTo>
                      <a:lnTo>
                        <a:pt x="8135" y="11208"/>
                      </a:lnTo>
                      <a:lnTo>
                        <a:pt x="8092" y="11341"/>
                      </a:lnTo>
                      <a:lnTo>
                        <a:pt x="8049" y="11473"/>
                      </a:lnTo>
                      <a:lnTo>
                        <a:pt x="8003" y="11604"/>
                      </a:lnTo>
                      <a:lnTo>
                        <a:pt x="7956" y="11734"/>
                      </a:lnTo>
                      <a:lnTo>
                        <a:pt x="7907" y="11863"/>
                      </a:lnTo>
                      <a:lnTo>
                        <a:pt x="7855" y="11991"/>
                      </a:lnTo>
                      <a:lnTo>
                        <a:pt x="7802" y="12118"/>
                      </a:lnTo>
                      <a:lnTo>
                        <a:pt x="7745" y="12244"/>
                      </a:lnTo>
                      <a:lnTo>
                        <a:pt x="7688" y="12369"/>
                      </a:lnTo>
                      <a:lnTo>
                        <a:pt x="7629" y="12493"/>
                      </a:lnTo>
                      <a:lnTo>
                        <a:pt x="7567" y="12615"/>
                      </a:lnTo>
                      <a:lnTo>
                        <a:pt x="7504" y="12737"/>
                      </a:lnTo>
                      <a:lnTo>
                        <a:pt x="7439" y="12857"/>
                      </a:lnTo>
                      <a:lnTo>
                        <a:pt x="7373" y="12977"/>
                      </a:lnTo>
                      <a:lnTo>
                        <a:pt x="3221" y="10579"/>
                      </a:lnTo>
                      <a:lnTo>
                        <a:pt x="3250" y="10527"/>
                      </a:lnTo>
                      <a:lnTo>
                        <a:pt x="3278" y="10474"/>
                      </a:lnTo>
                      <a:lnTo>
                        <a:pt x="3306" y="10420"/>
                      </a:lnTo>
                      <a:lnTo>
                        <a:pt x="3332" y="10365"/>
                      </a:lnTo>
                      <a:lnTo>
                        <a:pt x="3358" y="10310"/>
                      </a:lnTo>
                      <a:lnTo>
                        <a:pt x="3383" y="10255"/>
                      </a:lnTo>
                      <a:lnTo>
                        <a:pt x="3407" y="10199"/>
                      </a:lnTo>
                      <a:lnTo>
                        <a:pt x="3431" y="10143"/>
                      </a:lnTo>
                      <a:lnTo>
                        <a:pt x="3454" y="10086"/>
                      </a:lnTo>
                      <a:lnTo>
                        <a:pt x="3476" y="10029"/>
                      </a:lnTo>
                      <a:lnTo>
                        <a:pt x="3496" y="9971"/>
                      </a:lnTo>
                      <a:lnTo>
                        <a:pt x="3516" y="9914"/>
                      </a:lnTo>
                      <a:lnTo>
                        <a:pt x="3535" y="9855"/>
                      </a:lnTo>
                      <a:lnTo>
                        <a:pt x="3553" y="9797"/>
                      </a:lnTo>
                      <a:lnTo>
                        <a:pt x="3570" y="9738"/>
                      </a:lnTo>
                      <a:lnTo>
                        <a:pt x="3586" y="9678"/>
                      </a:lnTo>
                      <a:lnTo>
                        <a:pt x="3602" y="9619"/>
                      </a:lnTo>
                      <a:lnTo>
                        <a:pt x="3616" y="9558"/>
                      </a:lnTo>
                      <a:lnTo>
                        <a:pt x="3630" y="9497"/>
                      </a:lnTo>
                      <a:lnTo>
                        <a:pt x="3642" y="9436"/>
                      </a:lnTo>
                      <a:lnTo>
                        <a:pt x="3654" y="9376"/>
                      </a:lnTo>
                      <a:lnTo>
                        <a:pt x="3665" y="9314"/>
                      </a:lnTo>
                      <a:lnTo>
                        <a:pt x="3674" y="9252"/>
                      </a:lnTo>
                      <a:lnTo>
                        <a:pt x="3683" y="9190"/>
                      </a:lnTo>
                      <a:lnTo>
                        <a:pt x="3691" y="9127"/>
                      </a:lnTo>
                      <a:lnTo>
                        <a:pt x="3697" y="9064"/>
                      </a:lnTo>
                      <a:lnTo>
                        <a:pt x="3703" y="9001"/>
                      </a:lnTo>
                      <a:lnTo>
                        <a:pt x="3707" y="8937"/>
                      </a:lnTo>
                      <a:lnTo>
                        <a:pt x="3711" y="8874"/>
                      </a:lnTo>
                      <a:lnTo>
                        <a:pt x="3713" y="8810"/>
                      </a:lnTo>
                      <a:lnTo>
                        <a:pt x="3716" y="8745"/>
                      </a:lnTo>
                      <a:lnTo>
                        <a:pt x="3716" y="8681"/>
                      </a:lnTo>
                      <a:lnTo>
                        <a:pt x="3711" y="8487"/>
                      </a:lnTo>
                      <a:lnTo>
                        <a:pt x="3696" y="8293"/>
                      </a:lnTo>
                      <a:lnTo>
                        <a:pt x="3673" y="8105"/>
                      </a:lnTo>
                      <a:lnTo>
                        <a:pt x="3641" y="7918"/>
                      </a:lnTo>
                      <a:lnTo>
                        <a:pt x="3599" y="7734"/>
                      </a:lnTo>
                      <a:lnTo>
                        <a:pt x="3549" y="7554"/>
                      </a:lnTo>
                      <a:lnTo>
                        <a:pt x="3492" y="7377"/>
                      </a:lnTo>
                      <a:lnTo>
                        <a:pt x="3426" y="7205"/>
                      </a:lnTo>
                      <a:lnTo>
                        <a:pt x="3352" y="7037"/>
                      </a:lnTo>
                      <a:lnTo>
                        <a:pt x="3271" y="6872"/>
                      </a:lnTo>
                      <a:lnTo>
                        <a:pt x="3182" y="6712"/>
                      </a:lnTo>
                      <a:lnTo>
                        <a:pt x="3085" y="6557"/>
                      </a:lnTo>
                      <a:lnTo>
                        <a:pt x="2982" y="6407"/>
                      </a:lnTo>
                      <a:lnTo>
                        <a:pt x="2872" y="6262"/>
                      </a:lnTo>
                      <a:lnTo>
                        <a:pt x="2755" y="6122"/>
                      </a:lnTo>
                      <a:lnTo>
                        <a:pt x="2632" y="5988"/>
                      </a:lnTo>
                      <a:lnTo>
                        <a:pt x="2504" y="5860"/>
                      </a:lnTo>
                      <a:lnTo>
                        <a:pt x="2370" y="5738"/>
                      </a:lnTo>
                      <a:lnTo>
                        <a:pt x="2230" y="5622"/>
                      </a:lnTo>
                      <a:lnTo>
                        <a:pt x="2084" y="5514"/>
                      </a:lnTo>
                      <a:lnTo>
                        <a:pt x="1934" y="5411"/>
                      </a:lnTo>
                      <a:lnTo>
                        <a:pt x="1777" y="5315"/>
                      </a:lnTo>
                      <a:lnTo>
                        <a:pt x="1618" y="5227"/>
                      </a:lnTo>
                      <a:lnTo>
                        <a:pt x="1453" y="5147"/>
                      </a:lnTo>
                      <a:lnTo>
                        <a:pt x="1283" y="5073"/>
                      </a:lnTo>
                      <a:lnTo>
                        <a:pt x="1110" y="5008"/>
                      </a:lnTo>
                      <a:lnTo>
                        <a:pt x="933" y="4952"/>
                      </a:lnTo>
                      <a:lnTo>
                        <a:pt x="753" y="4903"/>
                      </a:lnTo>
                      <a:lnTo>
                        <a:pt x="569" y="4863"/>
                      </a:lnTo>
                      <a:lnTo>
                        <a:pt x="382" y="4831"/>
                      </a:lnTo>
                      <a:lnTo>
                        <a:pt x="192" y="4808"/>
                      </a:lnTo>
                      <a:lnTo>
                        <a:pt x="0" y="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331607-AF66-440E-A19C-C9C9BC074B23}"/>
                    </a:ext>
                  </a:extLst>
                </p:cNvPr>
                <p:cNvSpPr/>
                <p:nvPr/>
              </p:nvSpPr>
              <p:spPr>
                <a:xfrm rot="18000000">
                  <a:off x="826270" y="4366243"/>
                  <a:ext cx="1042097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this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指针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74F1AF2-54F2-4E33-943A-5392E1B6B692}"/>
                    </a:ext>
                  </a:extLst>
                </p:cNvPr>
                <p:cNvSpPr/>
                <p:nvPr/>
              </p:nvSpPr>
              <p:spPr>
                <a:xfrm rot="3600000">
                  <a:off x="1797393" y="4404469"/>
                  <a:ext cx="1031315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Up">
                    <a:avLst>
                      <a:gd name="adj" fmla="val 11671062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this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指针</a:t>
                  </a: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08A7DD7-3E01-4177-BE0D-88CB65094B4E}"/>
                    </a:ext>
                  </a:extLst>
                </p:cNvPr>
                <p:cNvSpPr/>
                <p:nvPr/>
              </p:nvSpPr>
              <p:spPr>
                <a:xfrm>
                  <a:off x="1363376" y="5341601"/>
                  <a:ext cx="972119" cy="590396"/>
                </a:xfrm>
                <a:prstGeom prst="rect">
                  <a:avLst/>
                </a:prstGeom>
              </p:spPr>
              <p:txBody>
                <a:bodyPr spcFirstLastPara="1" wrap="none">
                  <a:prstTxWarp prst="textArchDown">
                    <a:avLst>
                      <a:gd name="adj" fmla="val 1312104"/>
                    </a:avLst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this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指针</a:t>
                  </a:r>
                </a:p>
              </p:txBody>
            </p:sp>
          </p:grp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CDF5ADAD-EB3B-49F6-8D56-160A9D081F65}"/>
                  </a:ext>
                </a:extLst>
              </p:cNvPr>
              <p:cNvSpPr/>
              <p:nvPr/>
            </p:nvSpPr>
            <p:spPr>
              <a:xfrm>
                <a:off x="2776544" y="2843774"/>
                <a:ext cx="680260" cy="6802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2A0D76C-A696-4681-B557-241A4312D6A3}"/>
                </a:ext>
              </a:extLst>
            </p:cNvPr>
            <p:cNvSpPr/>
            <p:nvPr/>
          </p:nvSpPr>
          <p:spPr>
            <a:xfrm>
              <a:off x="2699139" y="3255035"/>
              <a:ext cx="683518" cy="507022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千图PPT彼岸天：ID 8661124库_组合 6">
            <a:extLst>
              <a:ext uri="{FF2B5EF4-FFF2-40B4-BE49-F238E27FC236}">
                <a16:creationId xmlns:a16="http://schemas.microsoft.com/office/drawing/2014/main" id="{D3CD4B29-3B3B-4BD1-8911-3B7BABC7CEF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706873" y="1594554"/>
            <a:ext cx="3113238" cy="4681958"/>
            <a:chOff x="397213" y="1181805"/>
            <a:chExt cx="3113238" cy="468195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327507-19DC-4A4C-8DD4-AC3D83756829}"/>
                </a:ext>
              </a:extLst>
            </p:cNvPr>
            <p:cNvGrpSpPr/>
            <p:nvPr/>
          </p:nvGrpSpPr>
          <p:grpSpPr>
            <a:xfrm>
              <a:off x="397214" y="1181805"/>
              <a:ext cx="3113237" cy="4681958"/>
              <a:chOff x="-265353" y="976154"/>
              <a:chExt cx="4484373" cy="4681958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417DD34-08EA-4298-B5C8-8EDD0C404D78}"/>
                  </a:ext>
                </a:extLst>
              </p:cNvPr>
              <p:cNvSpPr/>
              <p:nvPr/>
            </p:nvSpPr>
            <p:spPr>
              <a:xfrm>
                <a:off x="-265353" y="976154"/>
                <a:ext cx="3761195" cy="1331572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C++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为成员函数提供了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一个名字为</a:t>
                </a:r>
                <a:r>
                  <a:rPr lang="en-US" altLang="zh-CN" sz="1600" b="1" dirty="0">
                    <a:solidFill>
                      <a:schemeClr val="accent1"/>
                    </a:solidFill>
                  </a:rPr>
                  <a:t>this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的指针，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这个指针称为自引用指针</a:t>
                </a: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2B27B59-E527-404E-8833-0ADE06E5BEF6}"/>
                  </a:ext>
                </a:extLst>
              </p:cNvPr>
              <p:cNvSpPr/>
              <p:nvPr/>
            </p:nvSpPr>
            <p:spPr>
              <a:xfrm>
                <a:off x="-249406" y="2645348"/>
                <a:ext cx="4468426" cy="123291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每当创建一个对象时，系统</a:t>
                </a:r>
                <a:endParaRPr lang="en-US" altLang="zh-CN" sz="1600" b="1" dirty="0">
                  <a:solidFill>
                    <a:schemeClr val="accent2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就把</a:t>
                </a:r>
                <a:r>
                  <a:rPr lang="en-US" altLang="zh-CN" sz="1600" b="1" dirty="0">
                    <a:solidFill>
                      <a:schemeClr val="accent2"/>
                    </a:solidFill>
                  </a:rPr>
                  <a:t>this</a:t>
                </a:r>
                <a:r>
                  <a:rPr lang="zh-CN" altLang="en-US" sz="1600" b="1" dirty="0">
                    <a:solidFill>
                      <a:schemeClr val="accent2"/>
                    </a:solidFill>
                  </a:rPr>
                  <a:t>指针初始化为指向该对象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E91F049-1373-438E-89F5-C7044FCEB706}"/>
                  </a:ext>
                </a:extLst>
              </p:cNvPr>
              <p:cNvSpPr/>
              <p:nvPr/>
            </p:nvSpPr>
            <p:spPr>
              <a:xfrm>
                <a:off x="-139823" y="4321129"/>
                <a:ext cx="3761195" cy="1336983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accent5"/>
                    </a:solidFill>
                  </a:rPr>
                  <a:t>this</a:t>
                </a:r>
                <a:r>
                  <a:rPr lang="zh-CN" altLang="en-US" sz="1600" b="1" dirty="0">
                    <a:solidFill>
                      <a:schemeClr val="accent5"/>
                    </a:solidFill>
                  </a:rPr>
                  <a:t>指针的值是当前调用成员</a:t>
                </a:r>
                <a:endParaRPr lang="en-US" altLang="zh-CN" sz="1600" b="1" dirty="0">
                  <a:solidFill>
                    <a:schemeClr val="accent5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5"/>
                    </a:solidFill>
                  </a:rPr>
                  <a:t>函数的对象的起始地址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6226376-4AB6-464E-91F5-35764206107F}"/>
                </a:ext>
              </a:extLst>
            </p:cNvPr>
            <p:cNvGrpSpPr/>
            <p:nvPr/>
          </p:nvGrpSpPr>
          <p:grpSpPr>
            <a:xfrm>
              <a:off x="397213" y="2704446"/>
              <a:ext cx="2459344" cy="1640658"/>
              <a:chOff x="397213" y="2919274"/>
              <a:chExt cx="2459344" cy="164065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68F4AE5-8077-4E0F-B74E-FD783B5395EC}"/>
                  </a:ext>
                </a:extLst>
              </p:cNvPr>
              <p:cNvCxnSpPr/>
              <p:nvPr/>
            </p:nvCxnSpPr>
            <p:spPr>
              <a:xfrm>
                <a:off x="397213" y="291927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3D4A9E75-B02E-42DB-A6F6-5D6C907C0C4A}"/>
                  </a:ext>
                </a:extLst>
              </p:cNvPr>
              <p:cNvCxnSpPr/>
              <p:nvPr/>
            </p:nvCxnSpPr>
            <p:spPr>
              <a:xfrm>
                <a:off x="408285" y="4559932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86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FA8B24-773C-460B-A72B-8769F7B2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3384550" cy="58689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# include&lt;iostream&gt;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using namespace std;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class A{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public :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A(int x1)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{ x = x1;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void disp()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{cout&lt;&lt;“x=”&lt;&lt;x&lt;&lt;endl;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   private</a:t>
            </a:r>
            <a:r>
              <a:rPr kumimoji="1" lang="zh-CN" altLang="en-US" sz="1800"/>
              <a:t>：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      int x;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};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int main()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{ A a(1),b(2);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cout&lt;&lt;“a:”;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a.disp();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  </a:t>
            </a:r>
            <a:r>
              <a:rPr kumimoji="1" lang="en-US" altLang="zh-CN" sz="1800"/>
              <a:t>cout&lt;&lt;“b:”;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b.disp();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  return 0;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/>
              <a:t>}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0CF7E232-6445-410B-866B-FEDCCEACB32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95850" y="1231900"/>
            <a:ext cx="431800" cy="7416800"/>
          </a:xfrm>
          <a:prstGeom prst="upArrow">
            <a:avLst>
              <a:gd name="adj1" fmla="val 50000"/>
              <a:gd name="adj2" fmla="val 429412"/>
            </a:avLst>
          </a:prstGeom>
          <a:gradFill rotWithShape="1">
            <a:gsLst>
              <a:gs pos="0">
                <a:srgbClr val="FFFFFF"/>
              </a:gs>
              <a:gs pos="50000">
                <a:schemeClr val="accent2"/>
              </a:gs>
              <a:gs pos="100000">
                <a:srgbClr val="FFFFFF"/>
              </a:gs>
            </a:gsLst>
            <a:lin ang="0" scaled="1"/>
          </a:gra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>
            <a:spAutoFit/>
          </a:bodyPr>
          <a:lstStyle/>
          <a:p>
            <a:endParaRPr lang="zh-CN" alt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0254228-9758-4130-873D-C848638A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276475"/>
            <a:ext cx="4557713" cy="230505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Clr>
                <a:schemeClr val="bg2"/>
              </a:buClr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编译系统把对象</a:t>
            </a:r>
            <a:r>
              <a:rPr lang="en-US" altLang="zh-CN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的起始地址赋给</a:t>
            </a:r>
            <a:r>
              <a:rPr lang="en-US" altLang="zh-CN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指针。</a:t>
            </a:r>
          </a:p>
          <a:p>
            <a:pPr eaLnBrk="1" hangingPunct="1">
              <a:lnSpc>
                <a:spcPct val="100000"/>
              </a:lnSpc>
              <a:buClrTx/>
              <a:buSzTx/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0">
                <a:solidFill>
                  <a:schemeClr val="accent2"/>
                </a:solidFill>
              </a:rPr>
              <a:t>cout&lt;&lt;“x=”&lt;&lt;this-&gt;x&lt;&lt;endl;</a:t>
            </a:r>
          </a:p>
          <a:p>
            <a:pPr eaLnBrk="1" hangingPunct="1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accent2"/>
                </a:solidFill>
              </a:rPr>
              <a:t>     </a:t>
            </a:r>
            <a:r>
              <a:rPr kumimoji="1" lang="zh-CN" altLang="en-US" sz="2400" b="0">
                <a:solidFill>
                  <a:schemeClr val="accent2"/>
                </a:solidFill>
              </a:rPr>
              <a:t>因为</a:t>
            </a:r>
            <a:r>
              <a:rPr kumimoji="1" lang="en-US" altLang="zh-CN" sz="2400" b="0">
                <a:solidFill>
                  <a:schemeClr val="accent2"/>
                </a:solidFill>
              </a:rPr>
              <a:t>this</a:t>
            </a:r>
            <a:r>
              <a:rPr kumimoji="1" lang="zh-CN" altLang="en-US" sz="2400" b="0">
                <a:solidFill>
                  <a:schemeClr val="accent2"/>
                </a:solidFill>
              </a:rPr>
              <a:t>指向</a:t>
            </a:r>
            <a:r>
              <a:rPr kumimoji="1" lang="en-US" altLang="zh-CN" sz="2400" b="0">
                <a:solidFill>
                  <a:schemeClr val="accent2"/>
                </a:solidFill>
              </a:rPr>
              <a:t>a</a:t>
            </a:r>
            <a:r>
              <a:rPr kumimoji="1" lang="zh-CN" altLang="en-US" sz="2400" b="0">
                <a:solidFill>
                  <a:schemeClr val="accent2"/>
                </a:solidFill>
              </a:rPr>
              <a:t>，所以：</a:t>
            </a:r>
          </a:p>
          <a:p>
            <a:pPr eaLnBrk="1" hangingPunct="1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1" lang="zh-CN" altLang="en-US" sz="2400" b="0">
                <a:solidFill>
                  <a:schemeClr val="accent2"/>
                </a:solidFill>
              </a:rPr>
              <a:t>     </a:t>
            </a:r>
            <a:r>
              <a:rPr kumimoji="1" lang="en-US" altLang="zh-CN" sz="2400" b="0">
                <a:solidFill>
                  <a:schemeClr val="accent2"/>
                </a:solidFill>
              </a:rPr>
              <a:t>cout&lt;&lt;“x=”&lt;&lt;a-&gt;x&lt;&lt;endl;</a:t>
            </a:r>
            <a:endParaRPr kumimoji="1" lang="zh-CN" altLang="en-US" sz="2400" b="0">
              <a:solidFill>
                <a:schemeClr val="accent2"/>
              </a:solidFill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B235849A-3075-48BF-A129-7EE77057E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908050"/>
            <a:ext cx="5040313" cy="6492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Clr>
                <a:schemeClr val="bg2"/>
              </a:buClr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b.disp()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如何解释？</a:t>
            </a:r>
            <a:endParaRPr kumimoji="1" lang="zh-CN" altLang="en-US" sz="4000" b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CEE010A-D488-4432-952E-4F277EF42AC0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DB5CBC-F6EC-45F7-9025-622F53ED90F0}"/>
              </a:ext>
            </a:extLst>
          </p:cNvPr>
          <p:cNvSpPr txBox="1"/>
          <p:nvPr/>
        </p:nvSpPr>
        <p:spPr>
          <a:xfrm>
            <a:off x="1660124" y="2377934"/>
            <a:ext cx="9546203" cy="10590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effectLst/>
              </a:rPr>
              <a:t>3.1 3.2 3.3 3.4 3.7 3.8 3.9 3.10 3.14 3.19 3.22</a:t>
            </a:r>
            <a:endParaRPr lang="en-US" altLang="zh-CN" sz="3600" dirty="0">
              <a:solidFill>
                <a:srgbClr val="FF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87652" y="832864"/>
            <a:ext cx="298671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rgbClr val="003867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2021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88410" y="2646878"/>
            <a:ext cx="7803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66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6909" y="3846724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1" cy="41982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结构体就具有了一定的属性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（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real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和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imag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） 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也具有一定的行为</a:t>
              </a: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   （函数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init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， 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abscomplex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）</a:t>
              </a: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它就是“类”的雏形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</a:t>
            </a:r>
          </a:p>
        </p:txBody>
      </p:sp>
    </p:spTree>
    <p:extLst>
      <p:ext uri="{BB962C8B-B14F-4D97-AF65-F5344CB8AC3E}">
        <p14:creationId xmlns:p14="http://schemas.microsoft.com/office/powerpoint/2010/main" val="20359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8" y="1906638"/>
            <a:ext cx="4977148" cy="1077218"/>
          </a:xfrm>
          <a:prstGeom prst="rect">
            <a:avLst/>
          </a:prstGeom>
          <a:noFill/>
        </p:spPr>
        <p:txBody>
          <a:bodyPr wrap="none">
            <a:normAutofit fontScale="92500" lnSpcReduction="10000"/>
          </a:bodyPr>
          <a:lstStyle/>
          <a:p>
            <a:r>
              <a:rPr lang="en-US" altLang="zh-CN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中提供了一种比结构体类型</a:t>
            </a:r>
            <a:endParaRPr lang="en-US" altLang="zh-CN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更安全有效的类型</a:t>
            </a:r>
            <a:r>
              <a:rPr lang="en-US" altLang="zh-CN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类，其类</a:t>
            </a:r>
            <a:endParaRPr lang="en-US" altLang="zh-CN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型声明的一般形式如下：</a:t>
            </a:r>
          </a:p>
        </p:txBody>
      </p:sp>
      <p:sp>
        <p:nvSpPr>
          <p:cNvPr id="14" name="千图PPT彼岸天：ID 8661124矩形 13"/>
          <p:cNvSpPr/>
          <p:nvPr>
            <p:custDataLst>
              <p:tags r:id="rId1"/>
            </p:custDataLst>
          </p:nvPr>
        </p:nvSpPr>
        <p:spPr>
          <a:xfrm>
            <a:off x="5339916" y="3470383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000" b="1" dirty="0"/>
              <a:t>class </a:t>
            </a:r>
            <a:r>
              <a:rPr lang="zh-CN" altLang="en-US" sz="2000" b="1" dirty="0"/>
              <a:t>类名</a:t>
            </a:r>
          </a:p>
          <a:p>
            <a:r>
              <a:rPr lang="en-US" altLang="zh-CN" sz="2000" b="1" dirty="0"/>
              <a:t>{ </a:t>
            </a:r>
          </a:p>
          <a:p>
            <a:r>
              <a:rPr lang="en-US" altLang="zh-CN" sz="2000" b="1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 [</a:t>
            </a:r>
            <a:r>
              <a:rPr lang="en-US" altLang="zh-CN" sz="2000" b="1" dirty="0"/>
              <a:t>private:</a:t>
            </a:r>
            <a:r>
              <a:rPr lang="en-US" altLang="zh-CN" sz="2000" b="1" dirty="0">
                <a:solidFill>
                  <a:srgbClr val="FF0000"/>
                </a:solidFill>
              </a:rPr>
              <a:t>]</a:t>
            </a:r>
          </a:p>
          <a:p>
            <a:r>
              <a:rPr lang="en-US" altLang="zh-CN" sz="2000" b="1" dirty="0"/>
              <a:t>     </a:t>
            </a:r>
            <a:r>
              <a:rPr lang="zh-CN" altLang="en-US" sz="2000" b="1" dirty="0"/>
              <a:t>私有数据成员和成员函数</a:t>
            </a:r>
          </a:p>
          <a:p>
            <a:r>
              <a:rPr lang="zh-CN" altLang="en-US" sz="2000" b="1" dirty="0"/>
              <a:t>   </a:t>
            </a:r>
            <a:r>
              <a:rPr lang="en-US" altLang="zh-CN" sz="2000" b="1" dirty="0"/>
              <a:t>public</a:t>
            </a:r>
            <a:r>
              <a:rPr lang="zh-CN" altLang="en-US" sz="2000" b="1" dirty="0"/>
              <a:t>：</a:t>
            </a:r>
          </a:p>
          <a:p>
            <a:r>
              <a:rPr lang="zh-CN" altLang="en-US" sz="2000" b="1" dirty="0"/>
              <a:t>     公有数据成员和成员函数</a:t>
            </a:r>
          </a:p>
          <a:p>
            <a:r>
              <a:rPr lang="en-US" altLang="zh-CN" sz="2000" b="1" dirty="0"/>
              <a:t>}</a:t>
            </a:r>
            <a:r>
              <a:rPr lang="zh-CN" altLang="en-US" sz="2000" b="1" dirty="0">
                <a:solidFill>
                  <a:srgbClr val="FF0000"/>
                </a:solidFill>
              </a:rPr>
              <a:t>；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70E3FDDE-D5E8-4C8A-B456-85FB3DE43E26}"/>
              </a:ext>
            </a:extLst>
          </p:cNvPr>
          <p:cNvGrpSpPr>
            <a:grpSpLocks/>
          </p:cNvGrpSpPr>
          <p:nvPr/>
        </p:nvGrpSpPr>
        <p:grpSpPr bwMode="auto">
          <a:xfrm>
            <a:off x="5514850" y="4191836"/>
            <a:ext cx="1323962" cy="831929"/>
            <a:chOff x="657" y="1888"/>
            <a:chExt cx="1135" cy="907"/>
          </a:xfrm>
        </p:grpSpPr>
        <p:sp>
          <p:nvSpPr>
            <p:cNvPr id="18" name="Oval 7">
              <a:extLst>
                <a:ext uri="{FF2B5EF4-FFF2-40B4-BE49-F238E27FC236}">
                  <a16:creationId xmlns:a16="http://schemas.microsoft.com/office/drawing/2014/main" id="{66DAF462-C1DA-4256-97DA-9E8F41AD5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568"/>
              <a:ext cx="1044" cy="227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8E70F765-947A-442D-AEBA-8EF6CBB2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888"/>
              <a:ext cx="1044" cy="227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0" name="Text Box 10">
            <a:extLst>
              <a:ext uri="{FF2B5EF4-FFF2-40B4-BE49-F238E27FC236}">
                <a16:creationId xmlns:a16="http://schemas.microsoft.com/office/drawing/2014/main" id="{48587817-52B0-4D48-9DFE-AFCD56761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309" y="3698661"/>
            <a:ext cx="24479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1B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43000" indent="-228600"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权限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 animBg="1"/>
      <p:bldP spid="17" grpId="0" animBg="1"/>
      <p:bldP spid="6" grpId="0" animBg="1"/>
      <p:bldP spid="15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2352446" y="1519038"/>
            <a:ext cx="5388883" cy="851116"/>
            <a:chOff x="3306007" y="1985645"/>
            <a:chExt cx="5388883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2" y="2235778"/>
              <a:ext cx="3403258" cy="3529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C++</a:t>
              </a:r>
              <a:r>
                <a:rPr lang="zh-CN" altLang="en-US" b="1" dirty="0">
                  <a:solidFill>
                    <a:schemeClr val="bg1"/>
                  </a:solidFill>
                </a:rPr>
                <a:t>规定类成员有</a:t>
              </a:r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r>
                <a:rPr lang="zh-CN" altLang="en-US" b="1" dirty="0">
                  <a:solidFill>
                    <a:schemeClr val="bg1"/>
                  </a:solidFill>
                </a:rPr>
                <a:t>种访问权限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1359" y="2390042"/>
            <a:ext cx="4749970" cy="851116"/>
            <a:chOff x="3944920" y="3145861"/>
            <a:chExt cx="4749970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2" y="3394966"/>
              <a:ext cx="2793708" cy="3529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不指定则默认为</a:t>
              </a:r>
              <a:r>
                <a:rPr lang="en-US" altLang="zh-CN" b="1" dirty="0">
                  <a:solidFill>
                    <a:schemeClr val="bg1"/>
                  </a:solidFill>
                </a:rPr>
                <a:t>private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630271" y="3261046"/>
            <a:ext cx="8390094" cy="851116"/>
            <a:chOff x="4583832" y="4306076"/>
            <a:chExt cx="8390094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0732" y="4554153"/>
              <a:ext cx="6463194" cy="3529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kern="0" dirty="0">
                  <a:effectLst/>
                  <a:latin typeface="+mj-ea"/>
                  <a:ea typeface="+mj-ea"/>
                </a:rPr>
                <a:t>private: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私有的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,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不可见的。成员只能在内部使用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,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类外不能调用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4134327" y="4185084"/>
            <a:ext cx="7131436" cy="851116"/>
            <a:chOff x="4583832" y="4306076"/>
            <a:chExt cx="7131436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10732" y="4554153"/>
              <a:ext cx="5204536" cy="35298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kern="0" dirty="0">
                  <a:effectLst/>
                  <a:latin typeface="+mj-ea"/>
                  <a:ea typeface="+mj-ea"/>
                </a:rPr>
                <a:t>public: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公开的，可见的。成员可以在外使用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" name="千图PPT彼岸天：ID 8661124库_组合 7"/>
          <p:cNvGrpSpPr/>
          <p:nvPr>
            <p:custDataLst>
              <p:tags r:id="rId5"/>
            </p:custDataLst>
          </p:nvPr>
        </p:nvGrpSpPr>
        <p:grpSpPr>
          <a:xfrm>
            <a:off x="4662845" y="5103781"/>
            <a:ext cx="6922869" cy="851116"/>
            <a:chOff x="4583832" y="4306076"/>
            <a:chExt cx="6922869" cy="85111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4"/>
            <p:cNvSpPr/>
            <p:nvPr/>
          </p:nvSpPr>
          <p:spPr>
            <a:xfrm>
              <a:off x="6501854" y="4555143"/>
              <a:ext cx="5004847" cy="35298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protected:</a:t>
              </a:r>
              <a:r>
                <a:rPr lang="zh-CN" altLang="en-US" b="1" dirty="0">
                  <a:solidFill>
                    <a:schemeClr val="bg1"/>
                  </a:solidFill>
                </a:rPr>
                <a:t>类外不能访问，派生类可以访问 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3" name="圆角矩形 37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 38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2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7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3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5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6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557044" y="3922538"/>
            <a:ext cx="3299191" cy="1843758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C++</a:t>
            </a:r>
            <a:r>
              <a:rPr lang="zh-CN" altLang="en-US" sz="2135" dirty="0">
                <a:solidFill>
                  <a:schemeClr val="accent2"/>
                </a:solidFill>
              </a:rPr>
              <a:t>必须兼容</a:t>
            </a:r>
            <a:r>
              <a:rPr lang="en-US" altLang="zh-CN" sz="2135" dirty="0">
                <a:solidFill>
                  <a:schemeClr val="accent2"/>
                </a:solidFill>
              </a:rPr>
              <a:t>C</a:t>
            </a:r>
            <a:r>
              <a:rPr lang="zh-CN" altLang="en-US" sz="2135" dirty="0">
                <a:solidFill>
                  <a:schemeClr val="accent2"/>
                </a:solidFill>
              </a:rPr>
              <a:t>，要使得以前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用</a:t>
            </a:r>
            <a:r>
              <a:rPr lang="en-US" altLang="zh-CN" sz="2135" dirty="0">
                <a:solidFill>
                  <a:schemeClr val="accent2"/>
                </a:solidFill>
              </a:rPr>
              <a:t>C</a:t>
            </a:r>
            <a:r>
              <a:rPr lang="zh-CN" altLang="en-US" sz="2135" dirty="0">
                <a:solidFill>
                  <a:schemeClr val="accent2"/>
                </a:solidFill>
              </a:rPr>
              <a:t>编写的已在广泛使用的</a:t>
            </a:r>
            <a:r>
              <a:rPr lang="en-US" altLang="zh-CN" sz="2135" dirty="0">
                <a:solidFill>
                  <a:schemeClr val="accent2"/>
                </a:solidFill>
              </a:rPr>
              <a:t>C</a:t>
            </a:r>
            <a:r>
              <a:rPr lang="zh-CN" altLang="en-US" sz="2135" dirty="0">
                <a:solidFill>
                  <a:schemeClr val="accent2"/>
                </a:solidFill>
              </a:rPr>
              <a:t>程序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能够不加修改地在</a:t>
            </a:r>
            <a:r>
              <a:rPr lang="en-US" altLang="zh-CN" sz="2135" dirty="0">
                <a:solidFill>
                  <a:schemeClr val="accent2"/>
                </a:solidFill>
              </a:rPr>
              <a:t>C++</a:t>
            </a:r>
            <a:r>
              <a:rPr lang="zh-CN" altLang="en-US" sz="2135" dirty="0">
                <a:solidFill>
                  <a:schemeClr val="accent2"/>
                </a:solidFill>
              </a:rPr>
              <a:t>环境下使用。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8"/>
            </p:custDataLst>
          </p:nvPr>
        </p:nvSpPr>
        <p:spPr>
          <a:xfrm>
            <a:off x="26839" y="1215751"/>
            <a:ext cx="4067756" cy="2303259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en-US" altLang="zh-CN" sz="2135" dirty="0">
                <a:solidFill>
                  <a:schemeClr val="accent1"/>
                </a:solidFill>
              </a:rPr>
              <a:t>C++</a:t>
            </a:r>
            <a:r>
              <a:rPr lang="zh-CN" altLang="en-US" sz="2135" dirty="0">
                <a:solidFill>
                  <a:schemeClr val="accent1"/>
                </a:solidFill>
              </a:rPr>
              <a:t>规定，在默认情况下，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类中的成员是私有的。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en-US" altLang="zh-CN" sz="2135" dirty="0">
                <a:solidFill>
                  <a:schemeClr val="accent1"/>
                </a:solidFill>
              </a:rPr>
              <a:t>C++</a:t>
            </a:r>
            <a:r>
              <a:rPr lang="zh-CN" altLang="en-US" sz="2135" dirty="0">
                <a:solidFill>
                  <a:schemeClr val="accent1"/>
                </a:solidFill>
              </a:rPr>
              <a:t>结构体中的成员同样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可以分为私有成员和公有成员，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在默认情况下，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结构体中的成员是公有的</a:t>
            </a:r>
            <a:endParaRPr lang="en-US" altLang="zh-CN" sz="2135" dirty="0">
              <a:solidFill>
                <a:schemeClr val="accent1"/>
              </a:solidFill>
            </a:endParaRPr>
          </a:p>
        </p:txBody>
      </p:sp>
      <p:sp>
        <p:nvSpPr>
          <p:cNvPr id="17" name="千图PPT彼岸天：ID 8661124Freeform: Shape 20"/>
          <p:cNvSpPr/>
          <p:nvPr>
            <p:custDataLst>
              <p:tags r:id="rId9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0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1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2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3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4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圆角矩形 3">
            <a:extLst>
              <a:ext uri="{FF2B5EF4-FFF2-40B4-BE49-F238E27FC236}">
                <a16:creationId xmlns:a16="http://schemas.microsoft.com/office/drawing/2014/main" id="{C3A4035F-B98F-4D7F-9B95-FE92E853E523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类的声明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CC56353B-2320-4AF6-9DC5-D7A1E091398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7B5"/>
      </a:accent1>
      <a:accent2>
        <a:srgbClr val="00A0DC"/>
      </a:accent2>
      <a:accent3>
        <a:srgbClr val="283E4A"/>
      </a:accent3>
      <a:accent4>
        <a:srgbClr val="55595D"/>
      </a:accent4>
      <a:accent5>
        <a:srgbClr val="6F7173"/>
      </a:accent5>
      <a:accent6>
        <a:srgbClr val="9B9EA1"/>
      </a:accent6>
      <a:hlink>
        <a:srgbClr val="0077B5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4754</TotalTime>
  <Words>4053</Words>
  <Application>Microsoft Office PowerPoint</Application>
  <PresentationFormat>宽屏</PresentationFormat>
  <Paragraphs>723</Paragraphs>
  <Slides>54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Arial</vt:lpstr>
      <vt:lpstr>等线</vt:lpstr>
      <vt:lpstr>Agency FB</vt:lpstr>
      <vt:lpstr>微软雅黑</vt:lpstr>
      <vt:lpstr>Calibri</vt:lpstr>
      <vt:lpstr>Wingdings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</dc:creator>
  <cp:lastModifiedBy>hello</cp:lastModifiedBy>
  <cp:revision>29</cp:revision>
  <dcterms:created xsi:type="dcterms:W3CDTF">2017-09-21T02:40:00Z</dcterms:created>
  <dcterms:modified xsi:type="dcterms:W3CDTF">2021-12-11T05:48:51Z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